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70" r:id="rId2"/>
    <p:sldId id="268" r:id="rId3"/>
    <p:sldId id="257" r:id="rId4"/>
    <p:sldId id="285" r:id="rId5"/>
    <p:sldId id="274" r:id="rId6"/>
    <p:sldId id="275" r:id="rId7"/>
    <p:sldId id="269" r:id="rId8"/>
    <p:sldId id="276" r:id="rId9"/>
    <p:sldId id="273" r:id="rId10"/>
    <p:sldId id="272" r:id="rId11"/>
    <p:sldId id="284" r:id="rId12"/>
    <p:sldId id="279" r:id="rId13"/>
    <p:sldId id="280" r:id="rId14"/>
    <p:sldId id="281" r:id="rId15"/>
    <p:sldId id="28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E5E3"/>
    <a:srgbClr val="0A1A49"/>
    <a:srgbClr val="16207B"/>
    <a:srgbClr val="629DD1"/>
    <a:srgbClr val="A8B5D6"/>
    <a:srgbClr val="E34A6F"/>
    <a:srgbClr val="7F8FA9"/>
    <a:srgbClr val="FFFFFF"/>
    <a:srgbClr val="F0F8FF"/>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32" autoAdjust="0"/>
    <p:restoredTop sz="94660"/>
  </p:normalViewPr>
  <p:slideViewPr>
    <p:cSldViewPr snapToGrid="0">
      <p:cViewPr varScale="1">
        <p:scale>
          <a:sx n="111" d="100"/>
          <a:sy n="111" d="100"/>
        </p:scale>
        <p:origin x="30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 of missing values</c:v>
                </c:pt>
              </c:strCache>
            </c:strRef>
          </c:tx>
          <c:spPr>
            <a:solidFill>
              <a:srgbClr val="0A1A49"/>
            </a:solidFill>
            <a:ln>
              <a:noFill/>
            </a:ln>
            <a:effectLst/>
          </c:spPr>
          <c:invertIfNegative val="0"/>
          <c:dPt>
            <c:idx val="0"/>
            <c:invertIfNegative val="0"/>
            <c:bubble3D val="0"/>
            <c:spPr>
              <a:solidFill>
                <a:srgbClr val="0A1A49"/>
              </a:solidFill>
              <a:ln>
                <a:noFill/>
              </a:ln>
              <a:effectLst/>
            </c:spPr>
            <c:extLst>
              <c:ext xmlns:c16="http://schemas.microsoft.com/office/drawing/2014/chart" uri="{C3380CC4-5D6E-409C-BE32-E72D297353CC}">
                <c16:uniqueId val="{00000001-A9EC-41DD-B77C-D187A3C51DF8}"/>
              </c:ext>
            </c:extLst>
          </c:dPt>
          <c:dPt>
            <c:idx val="1"/>
            <c:invertIfNegative val="0"/>
            <c:bubble3D val="0"/>
            <c:spPr>
              <a:solidFill>
                <a:srgbClr val="0A1A49"/>
              </a:solidFill>
              <a:ln>
                <a:noFill/>
              </a:ln>
              <a:effectLst/>
            </c:spPr>
            <c:extLst>
              <c:ext xmlns:c16="http://schemas.microsoft.com/office/drawing/2014/chart" uri="{C3380CC4-5D6E-409C-BE32-E72D297353CC}">
                <c16:uniqueId val="{00000003-A9EC-41DD-B77C-D187A3C51DF8}"/>
              </c:ext>
            </c:extLst>
          </c:dPt>
          <c:dPt>
            <c:idx val="4"/>
            <c:invertIfNegative val="0"/>
            <c:bubble3D val="0"/>
            <c:spPr>
              <a:solidFill>
                <a:srgbClr val="D6E5E3"/>
              </a:solidFill>
              <a:ln>
                <a:noFill/>
              </a:ln>
              <a:effectLst/>
            </c:spPr>
            <c:extLst>
              <c:ext xmlns:c16="http://schemas.microsoft.com/office/drawing/2014/chart" uri="{C3380CC4-5D6E-409C-BE32-E72D297353CC}">
                <c16:uniqueId val="{00000006-5B29-4173-8D78-17C9D5041C2D}"/>
              </c:ext>
            </c:extLst>
          </c:dPt>
          <c:dPt>
            <c:idx val="5"/>
            <c:invertIfNegative val="0"/>
            <c:bubble3D val="0"/>
            <c:spPr>
              <a:solidFill>
                <a:srgbClr val="D6E5E3"/>
              </a:solidFill>
              <a:ln>
                <a:noFill/>
              </a:ln>
              <a:effectLst/>
            </c:spPr>
            <c:extLst>
              <c:ext xmlns:c16="http://schemas.microsoft.com/office/drawing/2014/chart" uri="{C3380CC4-5D6E-409C-BE32-E72D297353CC}">
                <c16:uniqueId val="{00000004-5B29-4173-8D78-17C9D5041C2D}"/>
              </c:ext>
            </c:extLst>
          </c:dPt>
          <c:dPt>
            <c:idx val="6"/>
            <c:invertIfNegative val="0"/>
            <c:bubble3D val="0"/>
            <c:spPr>
              <a:solidFill>
                <a:srgbClr val="D6E5E3"/>
              </a:solidFill>
              <a:ln>
                <a:noFill/>
              </a:ln>
              <a:effectLst/>
            </c:spPr>
            <c:extLst>
              <c:ext xmlns:c16="http://schemas.microsoft.com/office/drawing/2014/chart" uri="{C3380CC4-5D6E-409C-BE32-E72D297353CC}">
                <c16:uniqueId val="{00000005-5B29-4173-8D78-17C9D5041C2D}"/>
              </c:ext>
            </c:extLst>
          </c:dPt>
          <c:cat>
            <c:strRef>
              <c:f>Sheet1!$B$2:$B$8</c:f>
              <c:strCache>
                <c:ptCount val="7"/>
                <c:pt idx="0">
                  <c:v>0-10</c:v>
                </c:pt>
                <c:pt idx="1">
                  <c:v>Oct-20</c:v>
                </c:pt>
                <c:pt idx="2">
                  <c:v>20-30</c:v>
                </c:pt>
                <c:pt idx="3">
                  <c:v>30-40</c:v>
                </c:pt>
                <c:pt idx="4">
                  <c:v>40-50</c:v>
                </c:pt>
                <c:pt idx="5">
                  <c:v>50-60</c:v>
                </c:pt>
                <c:pt idx="6">
                  <c:v>60-70</c:v>
                </c:pt>
              </c:strCache>
            </c:strRef>
          </c:cat>
          <c:val>
            <c:numRef>
              <c:f>Sheet1!$C$2:$C$8</c:f>
              <c:numCache>
                <c:formatCode>General</c:formatCode>
                <c:ptCount val="7"/>
                <c:pt idx="0">
                  <c:v>65</c:v>
                </c:pt>
                <c:pt idx="1">
                  <c:v>7</c:v>
                </c:pt>
                <c:pt idx="2">
                  <c:v>0</c:v>
                </c:pt>
                <c:pt idx="3">
                  <c:v>1</c:v>
                </c:pt>
                <c:pt idx="4">
                  <c:v>8</c:v>
                </c:pt>
                <c:pt idx="5">
                  <c:v>24</c:v>
                </c:pt>
                <c:pt idx="6">
                  <c:v>17</c:v>
                </c:pt>
              </c:numCache>
            </c:numRef>
          </c:val>
          <c:extLst>
            <c:ext xmlns:c16="http://schemas.microsoft.com/office/drawing/2014/chart" uri="{C3380CC4-5D6E-409C-BE32-E72D297353CC}">
              <c16:uniqueId val="{00000004-A9EC-41DD-B77C-D187A3C51DF8}"/>
            </c:ext>
          </c:extLst>
        </c:ser>
        <c:dLbls>
          <c:showLegendKey val="0"/>
          <c:showVal val="0"/>
          <c:showCatName val="0"/>
          <c:showSerName val="0"/>
          <c:showPercent val="0"/>
          <c:showBubbleSize val="0"/>
        </c:dLbls>
        <c:gapWidth val="0"/>
        <c:overlap val="-27"/>
        <c:axId val="1980780351"/>
        <c:axId val="2120356815"/>
      </c:barChart>
      <c:catAx>
        <c:axId val="19807803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0356815"/>
        <c:crosses val="autoZero"/>
        <c:auto val="1"/>
        <c:lblAlgn val="ctr"/>
        <c:lblOffset val="100"/>
        <c:noMultiLvlLbl val="0"/>
      </c:catAx>
      <c:valAx>
        <c:axId val="21203568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07803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 Count of data</a:t>
            </a:r>
            <a:r>
              <a:rPr lang="en-US" baseline="0" dirty="0"/>
              <a:t> types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Sheet1!$J$1</c:f>
              <c:strCache>
                <c:ptCount val="1"/>
                <c:pt idx="0">
                  <c:v>Count</c:v>
                </c:pt>
              </c:strCache>
            </c:strRef>
          </c:tx>
          <c:dPt>
            <c:idx val="0"/>
            <c:bubble3D val="0"/>
            <c:spPr>
              <a:solidFill>
                <a:srgbClr val="0A1A49"/>
              </a:solidFill>
              <a:ln w="19050">
                <a:solidFill>
                  <a:schemeClr val="lt1"/>
                </a:solidFill>
              </a:ln>
              <a:effectLst/>
            </c:spPr>
            <c:extLst>
              <c:ext xmlns:c16="http://schemas.microsoft.com/office/drawing/2014/chart" uri="{C3380CC4-5D6E-409C-BE32-E72D297353CC}">
                <c16:uniqueId val="{00000001-DC99-414E-BE94-CFA02A7C6000}"/>
              </c:ext>
            </c:extLst>
          </c:dPt>
          <c:dPt>
            <c:idx val="1"/>
            <c:bubble3D val="0"/>
            <c:spPr>
              <a:solidFill>
                <a:srgbClr val="7F8FA9"/>
              </a:solidFill>
              <a:ln w="19050">
                <a:solidFill>
                  <a:schemeClr val="lt1"/>
                </a:solidFill>
              </a:ln>
              <a:effectLst/>
            </c:spPr>
            <c:extLst>
              <c:ext xmlns:c16="http://schemas.microsoft.com/office/drawing/2014/chart" uri="{C3380CC4-5D6E-409C-BE32-E72D297353CC}">
                <c16:uniqueId val="{00000003-DC99-414E-BE94-CFA02A7C6000}"/>
              </c:ext>
            </c:extLst>
          </c:dPt>
          <c:dPt>
            <c:idx val="2"/>
            <c:bubble3D val="0"/>
            <c:spPr>
              <a:solidFill>
                <a:srgbClr val="D6E5E3"/>
              </a:solidFill>
              <a:ln w="19050">
                <a:solidFill>
                  <a:schemeClr val="lt1"/>
                </a:solidFill>
              </a:ln>
              <a:effectLst/>
            </c:spPr>
            <c:extLst>
              <c:ext xmlns:c16="http://schemas.microsoft.com/office/drawing/2014/chart" uri="{C3380CC4-5D6E-409C-BE32-E72D297353CC}">
                <c16:uniqueId val="{00000005-DC99-414E-BE94-CFA02A7C6000}"/>
              </c:ext>
            </c:extLst>
          </c:dPt>
          <c:cat>
            <c:strRef>
              <c:f>Sheet1!$I$2:$I$4</c:f>
              <c:strCache>
                <c:ptCount val="3"/>
                <c:pt idx="0">
                  <c:v>float64</c:v>
                </c:pt>
                <c:pt idx="1">
                  <c:v>int64</c:v>
                </c:pt>
                <c:pt idx="2">
                  <c:v>object</c:v>
                </c:pt>
              </c:strCache>
            </c:strRef>
          </c:cat>
          <c:val>
            <c:numRef>
              <c:f>Sheet1!$J$2:$J$4</c:f>
              <c:numCache>
                <c:formatCode>General</c:formatCode>
                <c:ptCount val="3"/>
                <c:pt idx="0">
                  <c:v>65</c:v>
                </c:pt>
                <c:pt idx="1">
                  <c:v>41</c:v>
                </c:pt>
                <c:pt idx="2">
                  <c:v>16</c:v>
                </c:pt>
              </c:numCache>
            </c:numRef>
          </c:val>
          <c:extLst>
            <c:ext xmlns:c16="http://schemas.microsoft.com/office/drawing/2014/chart" uri="{C3380CC4-5D6E-409C-BE32-E72D297353CC}">
              <c16:uniqueId val="{00000006-DC99-414E-BE94-CFA02A7C6000}"/>
            </c:ext>
          </c:extLst>
        </c:ser>
        <c:dLbls>
          <c:showLegendKey val="0"/>
          <c:showVal val="0"/>
          <c:showCatName val="0"/>
          <c:showSerName val="0"/>
          <c:showPercent val="0"/>
          <c:showBubbleSize val="0"/>
          <c:showLeaderLines val="1"/>
        </c:dLbls>
        <c:firstSliceAng val="0"/>
        <c:holeSize val="46"/>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0" i="0" u="none" strike="noStrike" kern="1200" spc="0" baseline="0" dirty="0">
                <a:solidFill>
                  <a:prstClr val="black">
                    <a:lumMod val="65000"/>
                    <a:lumOff val="35000"/>
                  </a:prstClr>
                </a:solidFill>
              </a:rPr>
              <a:t>ADDRESSING </a:t>
            </a:r>
            <a:r>
              <a:rPr lang="en-IN" sz="1200" dirty="0"/>
              <a:t>CLASS</a:t>
            </a:r>
            <a:r>
              <a:rPr lang="en-IN" sz="1200" baseline="0" dirty="0"/>
              <a:t> IMBALANCE</a:t>
            </a:r>
            <a:endParaRPr lang="en-IN" sz="12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56"/>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rgbClr val="D6E5E3"/>
              </a:solidFill>
              <a:ln w="25400">
                <a:solidFill>
                  <a:schemeClr val="lt1"/>
                </a:solidFill>
              </a:ln>
              <a:effectLst/>
              <a:sp3d contourW="25400">
                <a:contourClr>
                  <a:schemeClr val="lt1"/>
                </a:contourClr>
              </a:sp3d>
            </c:spPr>
            <c:extLst>
              <c:ext xmlns:c16="http://schemas.microsoft.com/office/drawing/2014/chart" uri="{C3380CC4-5D6E-409C-BE32-E72D297353CC}">
                <c16:uniqueId val="{00000001-C121-4423-8ECE-6A5A9542F709}"/>
              </c:ext>
            </c:extLst>
          </c:dPt>
          <c:dPt>
            <c:idx val="1"/>
            <c:bubble3D val="0"/>
            <c:explosion val="27"/>
            <c:spPr>
              <a:solidFill>
                <a:srgbClr val="7F8FA9"/>
              </a:solidFill>
              <a:ln w="25400">
                <a:solidFill>
                  <a:schemeClr val="lt1"/>
                </a:solidFill>
              </a:ln>
              <a:effectLst/>
              <a:sp3d contourW="25400">
                <a:contourClr>
                  <a:schemeClr val="lt1"/>
                </a:contourClr>
              </a:sp3d>
            </c:spPr>
            <c:extLst>
              <c:ext xmlns:c16="http://schemas.microsoft.com/office/drawing/2014/chart" uri="{C3380CC4-5D6E-409C-BE32-E72D297353CC}">
                <c16:uniqueId val="{00000003-C121-4423-8ECE-6A5A9542F709}"/>
              </c:ext>
            </c:extLst>
          </c:dPt>
          <c:cat>
            <c:strRef>
              <c:f>Sheet1!$N$2:$N$3</c:f>
              <c:strCache>
                <c:ptCount val="2"/>
                <c:pt idx="0">
                  <c:v>Risk users</c:v>
                </c:pt>
                <c:pt idx="1">
                  <c:v>Non Risk Users</c:v>
                </c:pt>
              </c:strCache>
            </c:strRef>
          </c:cat>
          <c:val>
            <c:numRef>
              <c:f>Sheet1!$O$2:$O$3</c:f>
              <c:numCache>
                <c:formatCode>General</c:formatCode>
                <c:ptCount val="2"/>
                <c:pt idx="0">
                  <c:v>282686</c:v>
                </c:pt>
                <c:pt idx="1">
                  <c:v>24825</c:v>
                </c:pt>
              </c:numCache>
            </c:numRef>
          </c:val>
          <c:extLst>
            <c:ext xmlns:c16="http://schemas.microsoft.com/office/drawing/2014/chart" uri="{C3380CC4-5D6E-409C-BE32-E72D297353CC}">
              <c16:uniqueId val="{00000004-C121-4423-8ECE-6A5A9542F709}"/>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all" baseline="0">
                <a:solidFill>
                  <a:schemeClr val="tx1">
                    <a:lumMod val="65000"/>
                    <a:lumOff val="35000"/>
                  </a:schemeClr>
                </a:solidFill>
                <a:latin typeface="+mn-lt"/>
                <a:ea typeface="+mn-ea"/>
                <a:cs typeface="+mn-cs"/>
              </a:defRPr>
            </a:pPr>
            <a:r>
              <a:rPr lang="en-US" sz="1000" baseline="0" dirty="0">
                <a:solidFill>
                  <a:schemeClr val="bg1"/>
                </a:solidFill>
              </a:rPr>
              <a:t>CAR AGE </a:t>
            </a:r>
            <a:endParaRPr lang="en-US" sz="1000" dirty="0">
              <a:solidFill>
                <a:schemeClr val="bg1"/>
              </a:solidFill>
            </a:endParaRPr>
          </a:p>
        </c:rich>
      </c:tx>
      <c:overlay val="0"/>
      <c:spPr>
        <a:noFill/>
        <a:ln>
          <a:noFill/>
        </a:ln>
        <a:effectLst/>
      </c:spPr>
      <c:txPr>
        <a:bodyPr rot="0" spcFirstLastPara="1" vertOverflow="ellipsis" vert="horz" wrap="square" anchor="ctr" anchorCtr="1"/>
        <a:lstStyle/>
        <a:p>
          <a:pPr>
            <a:defRPr sz="18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50"/>
      <c:rotY val="36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[Book1]Sheet1!$B$1</c:f>
              <c:strCache>
                <c:ptCount val="1"/>
                <c:pt idx="0">
                  <c:v>COUNT</c:v>
                </c:pt>
              </c:strCache>
            </c:strRef>
          </c:tx>
          <c:spPr>
            <a:solidFill>
              <a:srgbClr val="D6E5E3">
                <a:alpha val="90000"/>
              </a:srgbClr>
            </a:solidFill>
          </c:spPr>
          <c:dPt>
            <c:idx val="0"/>
            <c:bubble3D val="0"/>
            <c:spPr>
              <a:solidFill>
                <a:srgbClr val="D6E5E3">
                  <a:alpha val="90000"/>
                </a:srgbClr>
              </a:solidFill>
              <a:ln w="19050">
                <a:solidFill>
                  <a:schemeClr val="accent1">
                    <a:lumMod val="75000"/>
                  </a:schemeClr>
                </a:solidFill>
              </a:ln>
              <a:effectLst>
                <a:innerShdw blurRad="114300">
                  <a:schemeClr val="accent1">
                    <a:lumMod val="75000"/>
                  </a:schemeClr>
                </a:innerShdw>
              </a:effectLst>
              <a:scene3d>
                <a:camera prst="orthographicFront"/>
                <a:lightRig rig="threePt" dir="t"/>
              </a:scene3d>
              <a:sp3d contourW="19050" prstMaterial="flat">
                <a:contourClr>
                  <a:schemeClr val="accent1">
                    <a:lumMod val="75000"/>
                  </a:schemeClr>
                </a:contourClr>
              </a:sp3d>
            </c:spPr>
            <c:extLst>
              <c:ext xmlns:c16="http://schemas.microsoft.com/office/drawing/2014/chart" uri="{C3380CC4-5D6E-409C-BE32-E72D297353CC}">
                <c16:uniqueId val="{00000001-1BC5-404F-9A24-888E2263D4CF}"/>
              </c:ext>
            </c:extLst>
          </c:dPt>
          <c:dPt>
            <c:idx val="1"/>
            <c:bubble3D val="0"/>
            <c:spPr>
              <a:solidFill>
                <a:srgbClr val="E34A6F">
                  <a:alpha val="90000"/>
                </a:srgbClr>
              </a:solidFill>
              <a:ln w="19050">
                <a:solidFill>
                  <a:schemeClr val="accent2">
                    <a:lumMod val="75000"/>
                  </a:schemeClr>
                </a:solidFill>
              </a:ln>
              <a:effectLst>
                <a:innerShdw blurRad="114300">
                  <a:schemeClr val="accent2">
                    <a:lumMod val="75000"/>
                  </a:schemeClr>
                </a:innerShdw>
              </a:effectLst>
              <a:scene3d>
                <a:camera prst="orthographicFront"/>
                <a:lightRig rig="threePt" dir="t"/>
              </a:scene3d>
              <a:sp3d contourW="19050" prstMaterial="flat">
                <a:contourClr>
                  <a:schemeClr val="accent2">
                    <a:lumMod val="75000"/>
                  </a:schemeClr>
                </a:contourClr>
              </a:sp3d>
            </c:spPr>
            <c:extLst>
              <c:ext xmlns:c16="http://schemas.microsoft.com/office/drawing/2014/chart" uri="{C3380CC4-5D6E-409C-BE32-E72D297353CC}">
                <c16:uniqueId val="{00000003-1BC5-404F-9A24-888E2263D4CF}"/>
              </c:ext>
            </c:extLst>
          </c:dPt>
          <c:dLbls>
            <c:dLbl>
              <c:idx val="0"/>
              <c:delete val="1"/>
              <c:extLst>
                <c:ext xmlns:c15="http://schemas.microsoft.com/office/drawing/2012/chart" uri="{CE6537A1-D6FC-4f65-9D91-7224C49458BB}"/>
                <c:ext xmlns:c16="http://schemas.microsoft.com/office/drawing/2014/chart" uri="{C3380CC4-5D6E-409C-BE32-E72D297353CC}">
                  <c16:uniqueId val="{00000001-1BC5-404F-9A24-888E2263D4CF}"/>
                </c:ext>
              </c:extLst>
            </c:dLbl>
            <c:dLbl>
              <c:idx val="1"/>
              <c:layout>
                <c:manualLayout>
                  <c:x val="9.3824295163676658E-2"/>
                  <c:y val="7.0292909658020652E-2"/>
                </c:manualLayout>
              </c:layout>
              <c:tx>
                <c:rich>
                  <a:bodyPr rot="0" spcFirstLastPara="1" vertOverflow="clip" horzOverflow="clip" vert="horz" wrap="square" lIns="38100" tIns="19050" rIns="38100" bIns="19050" anchor="ctr" anchorCtr="1">
                    <a:spAutoFit/>
                  </a:bodyPr>
                  <a:lstStyle/>
                  <a:p>
                    <a:pPr>
                      <a:defRPr sz="1000" b="0" i="0" u="none" strike="noStrike" kern="1200" baseline="0">
                        <a:solidFill>
                          <a:schemeClr val="accent1"/>
                        </a:solidFill>
                        <a:effectLst/>
                        <a:latin typeface="+mn-lt"/>
                        <a:ea typeface="+mn-ea"/>
                        <a:cs typeface="+mn-cs"/>
                      </a:defRPr>
                    </a:pPr>
                    <a:r>
                      <a:rPr lang="en-US" dirty="0"/>
                      <a:t>MISSING</a:t>
                    </a:r>
                  </a:p>
                </c:rich>
              </c:tx>
              <c:spPr>
                <a:solidFill>
                  <a:schemeClr val="lt1">
                    <a:alpha val="90000"/>
                  </a:schemeClr>
                </a:solidFill>
                <a:ln w="12700" cap="flat" cmpd="sng" algn="ctr">
                  <a:solidFill>
                    <a:schemeClr val="accent2"/>
                  </a:solidFill>
                  <a:round/>
                </a:ln>
                <a:effectLst>
                  <a:outerShdw blurRad="50800" dist="38100" dir="2700000" algn="tl" rotWithShape="0">
                    <a:schemeClr val="accent2">
                      <a:lumMod val="75000"/>
                      <a:alpha val="40000"/>
                    </a:schemeClr>
                  </a:outerShdw>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accent1"/>
                      </a:solidFill>
                      <a:effectLst/>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31855636150930905"/>
                      <c:h val="0.18102457537304043"/>
                    </c:manualLayout>
                  </c15:layout>
                  <c15:showDataLabelsRange val="0"/>
                </c:ext>
                <c:ext xmlns:c16="http://schemas.microsoft.com/office/drawing/2014/chart" uri="{C3380CC4-5D6E-409C-BE32-E72D297353CC}">
                  <c16:uniqueId val="{00000003-1BC5-404F-9A24-888E2263D4CF}"/>
                </c:ext>
              </c:extLst>
            </c:dLbl>
            <c:spPr>
              <a:solidFill>
                <a:sysClr val="window" lastClr="FFFFFF">
                  <a:alpha val="90000"/>
                </a:sysClr>
              </a:solidFill>
              <a:ln w="12700" cap="flat" cmpd="sng" algn="ctr">
                <a:solidFill>
                  <a:srgbClr val="4472C4"/>
                </a:solidFill>
                <a:round/>
              </a:ln>
              <a:effectLst>
                <a:outerShdw blurRad="50800" dist="38100" dir="2700000" algn="tl" rotWithShape="0">
                  <a:srgbClr val="4472C4">
                    <a:lumMod val="75000"/>
                    <a:alpha val="40000"/>
                  </a:srgbClr>
                </a:outerShdw>
              </a:effectLst>
            </c:spPr>
            <c:dLblPos val="inEnd"/>
            <c:showLegendKey val="0"/>
            <c:showVal val="0"/>
            <c:showCatName val="1"/>
            <c:showSerName val="0"/>
            <c:showPercent val="0"/>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[Book1]Sheet1!$A$2:$A$3</c:f>
              <c:strCache>
                <c:ptCount val="2"/>
                <c:pt idx="0">
                  <c:v>YES</c:v>
                </c:pt>
                <c:pt idx="1">
                  <c:v>NO</c:v>
                </c:pt>
              </c:strCache>
            </c:strRef>
          </c:cat>
          <c:val>
            <c:numRef>
              <c:f>[Book1]Sheet1!$B$2:$B$3</c:f>
              <c:numCache>
                <c:formatCode>General</c:formatCode>
                <c:ptCount val="2"/>
                <c:pt idx="0">
                  <c:v>202793</c:v>
                </c:pt>
                <c:pt idx="1">
                  <c:v>104499</c:v>
                </c:pt>
              </c:numCache>
            </c:numRef>
          </c:val>
          <c:extLst>
            <c:ext xmlns:c16="http://schemas.microsoft.com/office/drawing/2014/chart" uri="{C3380CC4-5D6E-409C-BE32-E72D297353CC}">
              <c16:uniqueId val="{00000004-1BC5-404F-9A24-888E2263D4CF}"/>
            </c:ext>
          </c:extLst>
        </c:ser>
        <c:dLbls>
          <c:dLblPos val="in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50000"/>
        </a:schemeClr>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all" baseline="0">
                <a:solidFill>
                  <a:schemeClr val="tx1">
                    <a:lumMod val="65000"/>
                    <a:lumOff val="35000"/>
                  </a:schemeClr>
                </a:solidFill>
                <a:latin typeface="+mn-lt"/>
                <a:ea typeface="+mn-ea"/>
                <a:cs typeface="+mn-cs"/>
              </a:defRPr>
            </a:pPr>
            <a:r>
              <a:rPr lang="en-US" sz="1200" dirty="0">
                <a:solidFill>
                  <a:schemeClr val="bg1"/>
                </a:solidFill>
              </a:rPr>
              <a:t>Own</a:t>
            </a:r>
            <a:r>
              <a:rPr lang="en-US" sz="1200" baseline="0" dirty="0">
                <a:solidFill>
                  <a:schemeClr val="bg1"/>
                </a:solidFill>
              </a:rPr>
              <a:t> a car or not</a:t>
            </a:r>
            <a:endParaRPr lang="en-US" sz="1200" dirty="0">
              <a:solidFill>
                <a:schemeClr val="bg1"/>
              </a:solidFill>
            </a:endParaRPr>
          </a:p>
        </c:rich>
      </c:tx>
      <c:overlay val="0"/>
      <c:spPr>
        <a:noFill/>
        <a:ln>
          <a:noFill/>
        </a:ln>
        <a:effectLst/>
      </c:spPr>
      <c:txPr>
        <a:bodyPr rot="0" spcFirstLastPara="1" vertOverflow="ellipsis" vert="horz" wrap="square" anchor="ctr" anchorCtr="1"/>
        <a:lstStyle/>
        <a:p>
          <a:pPr>
            <a:defRPr sz="18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COUNT</c:v>
                </c:pt>
              </c:strCache>
            </c:strRef>
          </c:tx>
          <c:dPt>
            <c:idx val="0"/>
            <c:bubble3D val="0"/>
            <c:spPr>
              <a:solidFill>
                <a:schemeClr val="accent1">
                  <a:lumMod val="20000"/>
                  <a:lumOff val="80000"/>
                </a:schemeClr>
              </a:solidFill>
              <a:ln w="19050">
                <a:solidFill>
                  <a:schemeClr val="accent1">
                    <a:lumMod val="75000"/>
                  </a:schemeClr>
                </a:solidFill>
              </a:ln>
              <a:effectLst>
                <a:innerShdw blurRad="114300">
                  <a:schemeClr val="accent1">
                    <a:lumMod val="75000"/>
                  </a:schemeClr>
                </a:innerShdw>
              </a:effectLst>
              <a:scene3d>
                <a:camera prst="orthographicFront"/>
                <a:lightRig rig="threePt" dir="t"/>
              </a:scene3d>
              <a:sp3d contourW="19050" prstMaterial="flat">
                <a:contourClr>
                  <a:schemeClr val="accent1">
                    <a:lumMod val="75000"/>
                  </a:schemeClr>
                </a:contourClr>
              </a:sp3d>
            </c:spPr>
            <c:extLst>
              <c:ext xmlns:c16="http://schemas.microsoft.com/office/drawing/2014/chart" uri="{C3380CC4-5D6E-409C-BE32-E72D297353CC}">
                <c16:uniqueId val="{00000001-1E46-49FE-9082-26B554ECA776}"/>
              </c:ext>
            </c:extLst>
          </c:dPt>
          <c:dPt>
            <c:idx val="1"/>
            <c:bubble3D val="0"/>
            <c:spPr>
              <a:solidFill>
                <a:schemeClr val="accent2">
                  <a:alpha val="90000"/>
                </a:schemeClr>
              </a:solidFill>
              <a:ln w="19050">
                <a:solidFill>
                  <a:srgbClr val="FF0000"/>
                </a:solidFill>
              </a:ln>
              <a:effectLst>
                <a:innerShdw blurRad="114300">
                  <a:schemeClr val="accent2">
                    <a:lumMod val="75000"/>
                  </a:schemeClr>
                </a:innerShdw>
              </a:effectLst>
              <a:scene3d>
                <a:camera prst="orthographicFront"/>
                <a:lightRig rig="threePt" dir="t"/>
              </a:scene3d>
              <a:sp3d contourW="19050" prstMaterial="flat">
                <a:contourClr>
                  <a:srgbClr val="FF0000"/>
                </a:contourClr>
              </a:sp3d>
            </c:spPr>
            <c:extLst>
              <c:ext xmlns:c16="http://schemas.microsoft.com/office/drawing/2014/chart" uri="{C3380CC4-5D6E-409C-BE32-E72D297353CC}">
                <c16:uniqueId val="{00000003-1E46-49FE-9082-26B554ECA776}"/>
              </c:ext>
            </c:extLst>
          </c:dPt>
          <c:dLbls>
            <c:dLbl>
              <c:idx val="0"/>
              <c:spPr>
                <a:solidFill>
                  <a:schemeClr val="lt1">
                    <a:alpha val="90000"/>
                  </a:schemeClr>
                </a:solidFill>
                <a:ln w="12700" cap="flat" cmpd="sng" algn="ctr">
                  <a:solidFill>
                    <a:schemeClr val="accent1"/>
                  </a:solidFill>
                  <a:round/>
                </a:ln>
                <a:effectLst>
                  <a:outerShdw blurRad="50800" dist="38100" dir="2700000" algn="tl" rotWithShape="0">
                    <a:schemeClr val="accent1">
                      <a:lumMod val="75000"/>
                      <a:alpha val="40000"/>
                    </a:schemeClr>
                  </a:outerShdw>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accent1"/>
                      </a:solidFill>
                      <a:effectLst/>
                      <a:latin typeface="+mn-lt"/>
                      <a:ea typeface="+mn-ea"/>
                      <a:cs typeface="+mn-cs"/>
                    </a:defRPr>
                  </a:pPr>
                  <a:endParaRPr lang="en-US"/>
                </a:p>
              </c:txPr>
              <c:dLblPos val="inEnd"/>
              <c:showLegendKey val="0"/>
              <c:showVal val="0"/>
              <c:showCatName val="1"/>
              <c:showSerName val="0"/>
              <c:showPercent val="0"/>
              <c:showBubbleSize val="0"/>
              <c:extLst>
                <c:ext xmlns:c16="http://schemas.microsoft.com/office/drawing/2014/chart" uri="{C3380CC4-5D6E-409C-BE32-E72D297353CC}">
                  <c16:uniqueId val="{00000001-1E46-49FE-9082-26B554ECA776}"/>
                </c:ext>
              </c:extLst>
            </c:dLbl>
            <c:dLbl>
              <c:idx val="1"/>
              <c:spPr>
                <a:solidFill>
                  <a:schemeClr val="lt1">
                    <a:alpha val="90000"/>
                  </a:schemeClr>
                </a:solidFill>
                <a:ln w="12700" cap="flat" cmpd="sng" algn="ctr">
                  <a:solidFill>
                    <a:schemeClr val="accent2"/>
                  </a:solidFill>
                  <a:round/>
                </a:ln>
                <a:effectLst>
                  <a:outerShdw blurRad="50800" dist="38100" dir="2700000" algn="tl" rotWithShape="0">
                    <a:schemeClr val="accent2">
                      <a:lumMod val="75000"/>
                      <a:alpha val="40000"/>
                    </a:schemeClr>
                  </a:outerShdw>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accent2"/>
                      </a:solidFill>
                      <a:effectLst/>
                      <a:latin typeface="+mn-lt"/>
                      <a:ea typeface="+mn-ea"/>
                      <a:cs typeface="+mn-cs"/>
                    </a:defRPr>
                  </a:pPr>
                  <a:endParaRPr lang="en-US"/>
                </a:p>
              </c:txPr>
              <c:dLblPos val="inEnd"/>
              <c:showLegendKey val="0"/>
              <c:showVal val="0"/>
              <c:showCatName val="1"/>
              <c:showSerName val="0"/>
              <c:showPercent val="0"/>
              <c:showBubbleSize val="0"/>
              <c:extLst>
                <c:ext xmlns:c16="http://schemas.microsoft.com/office/drawing/2014/chart" uri="{C3380CC4-5D6E-409C-BE32-E72D297353CC}">
                  <c16:uniqueId val="{00000003-1E46-49FE-9082-26B554ECA776}"/>
                </c:ext>
              </c:extLst>
            </c:dLbl>
            <c:spPr>
              <a:solidFill>
                <a:sysClr val="window" lastClr="FFFFFF">
                  <a:alpha val="90000"/>
                </a:sysClr>
              </a:solidFill>
              <a:ln w="12700" cap="flat" cmpd="sng" algn="ctr">
                <a:solidFill>
                  <a:srgbClr val="4472C4"/>
                </a:solidFill>
                <a:round/>
              </a:ln>
              <a:effectLst>
                <a:outerShdw blurRad="50800" dist="38100" dir="2700000" algn="tl" rotWithShape="0">
                  <a:srgbClr val="4472C4">
                    <a:lumMod val="75000"/>
                    <a:alpha val="40000"/>
                  </a:srgbClr>
                </a:outerShdw>
              </a:effectLst>
            </c:spPr>
            <c:dLblPos val="inEnd"/>
            <c:showLegendKey val="0"/>
            <c:showVal val="0"/>
            <c:showCatName val="1"/>
            <c:showSerName val="0"/>
            <c:showPercent val="0"/>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Sheet1!$A$2:$A$3</c:f>
              <c:strCache>
                <c:ptCount val="2"/>
                <c:pt idx="0">
                  <c:v>YES</c:v>
                </c:pt>
                <c:pt idx="1">
                  <c:v>NO</c:v>
                </c:pt>
              </c:strCache>
            </c:strRef>
          </c:cat>
          <c:val>
            <c:numRef>
              <c:f>Sheet1!$B$2:$B$3</c:f>
              <c:numCache>
                <c:formatCode>General</c:formatCode>
                <c:ptCount val="2"/>
                <c:pt idx="0">
                  <c:v>202793</c:v>
                </c:pt>
                <c:pt idx="1">
                  <c:v>104499</c:v>
                </c:pt>
              </c:numCache>
            </c:numRef>
          </c:val>
          <c:extLst>
            <c:ext xmlns:c16="http://schemas.microsoft.com/office/drawing/2014/chart" uri="{C3380CC4-5D6E-409C-BE32-E72D297353CC}">
              <c16:uniqueId val="{00000004-1E46-49FE-9082-26B554ECA776}"/>
            </c:ext>
          </c:extLst>
        </c:ser>
        <c:dLbls>
          <c:dLblPos val="in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lumMod val="90000"/>
        </a:schemeClr>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900"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00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00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900"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00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00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0.66186</cdr:x>
      <cdr:y>0.30939</cdr:y>
    </cdr:from>
    <cdr:to>
      <cdr:x>0.88416</cdr:x>
      <cdr:y>0.45961</cdr:y>
    </cdr:to>
    <cdr:sp macro="" textlink="">
      <cdr:nvSpPr>
        <cdr:cNvPr id="2" name="TextBox 1">
          <a:extLst xmlns:a="http://schemas.openxmlformats.org/drawingml/2006/main">
            <a:ext uri="{FF2B5EF4-FFF2-40B4-BE49-F238E27FC236}">
              <a16:creationId xmlns:a16="http://schemas.microsoft.com/office/drawing/2014/main" id="{038E0579-F8BE-AE4C-93E7-036AAD49F280}"/>
            </a:ext>
          </a:extLst>
        </cdr:cNvPr>
        <cdr:cNvSpPr txBox="1"/>
      </cdr:nvSpPr>
      <cdr:spPr>
        <a:xfrm xmlns:a="http://schemas.openxmlformats.org/drawingml/2006/main">
          <a:off x="1960525" y="633703"/>
          <a:ext cx="658481" cy="30768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IN" sz="1100" b="1" dirty="0">
              <a:solidFill>
                <a:srgbClr val="0A1A49"/>
              </a:solidFill>
            </a:rPr>
            <a:t>float64</a:t>
          </a:r>
        </a:p>
      </cdr:txBody>
    </cdr:sp>
  </cdr:relSizeAnchor>
  <cdr:relSizeAnchor xmlns:cdr="http://schemas.openxmlformats.org/drawingml/2006/chartDrawing">
    <cdr:from>
      <cdr:x>0.15379</cdr:x>
      <cdr:y>0.53434</cdr:y>
    </cdr:from>
    <cdr:to>
      <cdr:x>0.31911</cdr:x>
      <cdr:y>0.68456</cdr:y>
    </cdr:to>
    <cdr:sp macro="" textlink="">
      <cdr:nvSpPr>
        <cdr:cNvPr id="3" name="TextBox 1">
          <a:extLst xmlns:a="http://schemas.openxmlformats.org/drawingml/2006/main">
            <a:ext uri="{FF2B5EF4-FFF2-40B4-BE49-F238E27FC236}">
              <a16:creationId xmlns:a16="http://schemas.microsoft.com/office/drawing/2014/main" id="{03ADC59C-5001-F2FC-4F5F-77E02DE3F022}"/>
            </a:ext>
          </a:extLst>
        </cdr:cNvPr>
        <cdr:cNvSpPr txBox="1"/>
      </cdr:nvSpPr>
      <cdr:spPr>
        <a:xfrm xmlns:a="http://schemas.openxmlformats.org/drawingml/2006/main">
          <a:off x="455546" y="1094460"/>
          <a:ext cx="489702" cy="307689"/>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b="1" dirty="0">
              <a:solidFill>
                <a:srgbClr val="7F8FA9"/>
              </a:solidFill>
            </a:rPr>
            <a:t>Int64</a:t>
          </a:r>
          <a:endParaRPr lang="en-IN" sz="1100" b="1" dirty="0">
            <a:solidFill>
              <a:srgbClr val="7F8FA9"/>
            </a:solidFill>
          </a:endParaRPr>
        </a:p>
      </cdr:txBody>
    </cdr:sp>
  </cdr:relSizeAnchor>
  <cdr:relSizeAnchor xmlns:cdr="http://schemas.openxmlformats.org/drawingml/2006/chartDrawing">
    <cdr:from>
      <cdr:x>0.20507</cdr:x>
      <cdr:y>0.1894</cdr:y>
    </cdr:from>
    <cdr:to>
      <cdr:x>0.4194</cdr:x>
      <cdr:y>0.31542</cdr:y>
    </cdr:to>
    <cdr:sp macro="" textlink="">
      <cdr:nvSpPr>
        <cdr:cNvPr id="4" name="TextBox 1">
          <a:extLst xmlns:a="http://schemas.openxmlformats.org/drawingml/2006/main">
            <a:ext uri="{FF2B5EF4-FFF2-40B4-BE49-F238E27FC236}">
              <a16:creationId xmlns:a16="http://schemas.microsoft.com/office/drawing/2014/main" id="{6D591C28-A17B-E5AA-313A-ED80630BA326}"/>
            </a:ext>
          </a:extLst>
        </cdr:cNvPr>
        <cdr:cNvSpPr txBox="1"/>
      </cdr:nvSpPr>
      <cdr:spPr>
        <a:xfrm xmlns:a="http://schemas.openxmlformats.org/drawingml/2006/main">
          <a:off x="607443" y="387949"/>
          <a:ext cx="634887" cy="25810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b="1" dirty="0">
              <a:solidFill>
                <a:srgbClr val="D6E5E3"/>
              </a:solidFill>
            </a:rPr>
            <a:t>Object</a:t>
          </a:r>
          <a:endParaRPr lang="en-IN" sz="1100" b="1" dirty="0">
            <a:solidFill>
              <a:srgbClr val="D6E5E3"/>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B6698B-9BB7-4512-A36B-6B752C9A47EA}" type="datetimeFigureOut">
              <a:rPr lang="en-IN" smtClean="0"/>
              <a:t>27-02-2024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E0D435-84A4-4703-8CE3-21658E4B3746}" type="slidenum">
              <a:rPr lang="en-IN" smtClean="0"/>
              <a:t>‹#›</a:t>
            </a:fld>
            <a:endParaRPr lang="en-IN"/>
          </a:p>
        </p:txBody>
      </p:sp>
    </p:spTree>
    <p:extLst>
      <p:ext uri="{BB962C8B-B14F-4D97-AF65-F5344CB8AC3E}">
        <p14:creationId xmlns:p14="http://schemas.microsoft.com/office/powerpoint/2010/main" val="775204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2E577-345F-3764-D1C1-D35B8D3636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C9A473A-B65F-496A-AB12-D450952FA9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925366D-7277-395B-CA6A-D4B80A02A107}"/>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5" name="Footer Placeholder 4">
            <a:extLst>
              <a:ext uri="{FF2B5EF4-FFF2-40B4-BE49-F238E27FC236}">
                <a16:creationId xmlns:a16="http://schemas.microsoft.com/office/drawing/2014/main" id="{ECA57FF2-2746-4AAC-5F9A-1D64D87F87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B4BF6C-097F-80B6-1034-02F7C1F8CB34}"/>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2690341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84E27-8D4A-448C-2F50-483DDDED48B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8DFE70B-A95B-3658-B6E8-08D9C02A7B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2E5209-8043-7CF8-4B65-326544D95E3E}"/>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5" name="Footer Placeholder 4">
            <a:extLst>
              <a:ext uri="{FF2B5EF4-FFF2-40B4-BE49-F238E27FC236}">
                <a16:creationId xmlns:a16="http://schemas.microsoft.com/office/drawing/2014/main" id="{D1AF6444-CF6B-79E1-CE52-B320FE7636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41C393-7ACC-5052-DA73-FD960F2D0C36}"/>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178449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CB98E3-AE1D-10D7-CE52-3041C0A2BF5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0E4CAB8-39C5-2286-DA46-59DB8311B3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DF5B6E-ECD5-39FF-22B3-C8FE93825729}"/>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5" name="Footer Placeholder 4">
            <a:extLst>
              <a:ext uri="{FF2B5EF4-FFF2-40B4-BE49-F238E27FC236}">
                <a16:creationId xmlns:a16="http://schemas.microsoft.com/office/drawing/2014/main" id="{74F3AC9A-71C3-5AB0-EE44-C6E5254869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581730-2880-EF85-9ABD-D41829EB005A}"/>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443656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678E8-1842-4C38-1492-58F4DD47CB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6DF798D-1D75-317E-0F2C-CF9514C9B6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45F91B-1E7A-8478-CC93-CA3F3B3B8201}"/>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5" name="Footer Placeholder 4">
            <a:extLst>
              <a:ext uri="{FF2B5EF4-FFF2-40B4-BE49-F238E27FC236}">
                <a16:creationId xmlns:a16="http://schemas.microsoft.com/office/drawing/2014/main" id="{D3009464-AD68-2779-D679-A190AD6196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6DCF0A-D882-0342-E2D7-D270AFF33E17}"/>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195345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DBF4-642D-9A96-D5C2-E9977086EC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E38A0EF-A08F-81E8-FFFC-1196C2F564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89F999-C36A-8099-3DA1-E72A67C6A055}"/>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5" name="Footer Placeholder 4">
            <a:extLst>
              <a:ext uri="{FF2B5EF4-FFF2-40B4-BE49-F238E27FC236}">
                <a16:creationId xmlns:a16="http://schemas.microsoft.com/office/drawing/2014/main" id="{1D2A4BF0-AA6D-07C8-0F11-19F485F111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1A0707-531B-EE09-4195-86CE62FF34CF}"/>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300453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5C992-C9B7-8943-C252-9C2284EF8CF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00307F-1570-9498-85F0-A1C309E303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6F5A59F-F70A-AFC2-74AD-430D3AF3B7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2F76D4F-80B0-204F-926F-AF67A218DBC4}"/>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6" name="Footer Placeholder 5">
            <a:extLst>
              <a:ext uri="{FF2B5EF4-FFF2-40B4-BE49-F238E27FC236}">
                <a16:creationId xmlns:a16="http://schemas.microsoft.com/office/drawing/2014/main" id="{BE382F67-B78B-3FBF-1438-4182E18767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C5E5374-FBCB-EDAB-8620-484995C927D1}"/>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1009616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C70E-04B6-C04A-910D-218310183F1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F40B15B-A367-89DA-8B07-840D9752AD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4A695E-20A9-2C16-72E4-5F43DE4744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1FFB887-F52B-8389-AA1D-263B0CCFF4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2F3FA1-ED80-6B7E-97C1-BD857D453C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E2FA9C8-7B00-0FF5-CA7E-B6D5D4A312A6}"/>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8" name="Footer Placeholder 7">
            <a:extLst>
              <a:ext uri="{FF2B5EF4-FFF2-40B4-BE49-F238E27FC236}">
                <a16:creationId xmlns:a16="http://schemas.microsoft.com/office/drawing/2014/main" id="{AB8BA0D0-1743-DAC6-DA5C-F4F71D08F7F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92BB929-D526-C00A-70DF-59DEDC13EFFC}"/>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1653931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6DD9-B52D-975E-55A7-058C5FD9D3C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7A3D899-B58E-61C1-42AC-9590F64BE8F0}"/>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4" name="Footer Placeholder 3">
            <a:extLst>
              <a:ext uri="{FF2B5EF4-FFF2-40B4-BE49-F238E27FC236}">
                <a16:creationId xmlns:a16="http://schemas.microsoft.com/office/drawing/2014/main" id="{B98744F4-4FA3-3B31-92DD-234DDF04387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E3889AD-E9DD-2440-ACAB-99D993ACD35E}"/>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875333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9DCBAF-4953-4227-3D0F-07E8CB0CF205}"/>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3" name="Footer Placeholder 2">
            <a:extLst>
              <a:ext uri="{FF2B5EF4-FFF2-40B4-BE49-F238E27FC236}">
                <a16:creationId xmlns:a16="http://schemas.microsoft.com/office/drawing/2014/main" id="{3378EE9A-6439-E8FC-EA06-83F4BD4684B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87F95CA-6C65-8AD2-BB6C-57E26D6834E0}"/>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3585713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672AD-13EE-DEE5-AE47-680FCD11D8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461DA52-6D1C-4B07-0535-CB110AFE25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0B4A3D4-9E91-D20E-D092-0781D2E150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52A362-D8EA-8EB0-1212-4D25697C7DB8}"/>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6" name="Footer Placeholder 5">
            <a:extLst>
              <a:ext uri="{FF2B5EF4-FFF2-40B4-BE49-F238E27FC236}">
                <a16:creationId xmlns:a16="http://schemas.microsoft.com/office/drawing/2014/main" id="{4FA7997B-EAA3-D704-F81D-8358201982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3C0AB9-7F94-9556-5C8F-657A80B9771A}"/>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165701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CA629-3AD8-3F28-3E03-1531E86E5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08BE18E-8A90-A23D-EA06-BC8EFF5FBC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B17AE95-13AB-2D8E-6A24-9F846B3761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620A3A-9FD0-BDED-B35F-E19950155A6F}"/>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6" name="Footer Placeholder 5">
            <a:extLst>
              <a:ext uri="{FF2B5EF4-FFF2-40B4-BE49-F238E27FC236}">
                <a16:creationId xmlns:a16="http://schemas.microsoft.com/office/drawing/2014/main" id="{BE2F884F-CFE5-564E-65EC-ED4ED948C7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425F775-F0E2-1ED4-0F2C-2F9F987E0835}"/>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3584673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D43183-A876-7D9B-228A-22B707F3E1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A681821-4C50-15EC-B86A-4D88432F54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988DF4-97B1-2587-46FD-6B5E1FBFF2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AB8A70-E3AE-41E2-9696-E727EF4F852B}" type="datetimeFigureOut">
              <a:rPr lang="en-IN" smtClean="0"/>
              <a:t>27-02-2024</a:t>
            </a:fld>
            <a:endParaRPr lang="en-IN"/>
          </a:p>
        </p:txBody>
      </p:sp>
      <p:sp>
        <p:nvSpPr>
          <p:cNvPr id="5" name="Footer Placeholder 4">
            <a:extLst>
              <a:ext uri="{FF2B5EF4-FFF2-40B4-BE49-F238E27FC236}">
                <a16:creationId xmlns:a16="http://schemas.microsoft.com/office/drawing/2014/main" id="{1577A93E-843B-39C0-F1D6-41F645C380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119661D-5E1E-D12F-2497-592A63B37F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71BC06-7DCA-4754-836D-97981D591939}" type="slidenum">
              <a:rPr lang="en-IN" smtClean="0"/>
              <a:t>‹#›</a:t>
            </a:fld>
            <a:endParaRPr lang="en-IN"/>
          </a:p>
        </p:txBody>
      </p:sp>
    </p:spTree>
    <p:extLst>
      <p:ext uri="{BB962C8B-B14F-4D97-AF65-F5344CB8AC3E}">
        <p14:creationId xmlns:p14="http://schemas.microsoft.com/office/powerpoint/2010/main" val="2663982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5.png"/><Relationship Id="rId3" Type="http://schemas.openxmlformats.org/officeDocument/2006/relationships/image" Target="../media/image44.png"/><Relationship Id="rId7" Type="http://schemas.openxmlformats.org/officeDocument/2006/relationships/image" Target="../media/image52.png"/><Relationship Id="rId12"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4.png"/><Relationship Id="rId5" Type="http://schemas.openxmlformats.org/officeDocument/2006/relationships/image" Target="../media/image50.png"/><Relationship Id="rId10" Type="http://schemas.openxmlformats.org/officeDocument/2006/relationships/image" Target="../media/image53.png"/><Relationship Id="rId4" Type="http://schemas.openxmlformats.org/officeDocument/2006/relationships/image" Target="../media/image49.png"/><Relationship Id="rId9" Type="http://schemas.microsoft.com/office/2007/relationships/hdphoto" Target="../media/hdphoto2.wdp"/><Relationship Id="rId14" Type="http://schemas.openxmlformats.org/officeDocument/2006/relationships/image" Target="../media/image56.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47.jpeg"/></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7.png"/><Relationship Id="rId3" Type="http://schemas.openxmlformats.org/officeDocument/2006/relationships/image" Target="../media/image44.png"/><Relationship Id="rId7" Type="http://schemas.microsoft.com/office/2007/relationships/hdphoto" Target="../media/hdphoto2.wdp"/><Relationship Id="rId12"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66.png"/><Relationship Id="rId5" Type="http://schemas.openxmlformats.org/officeDocument/2006/relationships/image" Target="../media/image62.png"/><Relationship Id="rId15" Type="http://schemas.openxmlformats.org/officeDocument/2006/relationships/image" Target="../media/image69.png"/><Relationship Id="rId10" Type="http://schemas.openxmlformats.org/officeDocument/2006/relationships/image" Target="../media/image65.png"/><Relationship Id="rId4" Type="http://schemas.openxmlformats.org/officeDocument/2006/relationships/image" Target="../media/image61.png"/><Relationship Id="rId9" Type="http://schemas.openxmlformats.org/officeDocument/2006/relationships/image" Target="../media/image64.png"/><Relationship Id="rId14"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43.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chart" Target="../charts/chart3.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chart" Target="../charts/chart5.xml"/><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chart" Target="../charts/chart4.xml"/></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machinelearningmastery.com/chi-squared-test-for-machine-learn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3B3ECF-5A0B-6126-F7B7-4726D3EDC270}"/>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295290" y="2018581"/>
            <a:ext cx="4839419" cy="4839419"/>
          </a:xfrm>
          <a:prstGeom prst="rect">
            <a:avLst/>
          </a:prstGeom>
        </p:spPr>
      </p:pic>
      <p:sp>
        <p:nvSpPr>
          <p:cNvPr id="8" name="Rectangle 7">
            <a:extLst>
              <a:ext uri="{FF2B5EF4-FFF2-40B4-BE49-F238E27FC236}">
                <a16:creationId xmlns:a16="http://schemas.microsoft.com/office/drawing/2014/main" id="{D5523888-8D46-F129-6F41-F13920B517C7}"/>
              </a:ext>
            </a:extLst>
          </p:cNvPr>
          <p:cNvSpPr/>
          <p:nvPr/>
        </p:nvSpPr>
        <p:spPr>
          <a:xfrm>
            <a:off x="1" y="0"/>
            <a:ext cx="12191999" cy="6857999"/>
          </a:xfrm>
          <a:prstGeom prst="rect">
            <a:avLst/>
          </a:prstGeom>
          <a:solidFill>
            <a:srgbClr val="16207B">
              <a:alpha val="9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DF634103-8F14-B098-3C34-A36674819E50}"/>
              </a:ext>
            </a:extLst>
          </p:cNvPr>
          <p:cNvSpPr txBox="1"/>
          <p:nvPr/>
        </p:nvSpPr>
        <p:spPr>
          <a:xfrm>
            <a:off x="353762" y="1903835"/>
            <a:ext cx="11130921" cy="1700466"/>
          </a:xfrm>
          <a:prstGeom prst="rect">
            <a:avLst/>
          </a:prstGeom>
          <a:noFill/>
          <a:ln>
            <a:solidFill>
              <a:schemeClr val="bg1"/>
            </a:solidFill>
          </a:ln>
        </p:spPr>
        <p:txBody>
          <a:bodyPr wrap="square" rtlCol="0">
            <a:spAutoFit/>
          </a:bodyPr>
          <a:lstStyle/>
          <a:p>
            <a:endParaRPr lang="en-US" sz="1400" b="1" dirty="0">
              <a:solidFill>
                <a:schemeClr val="bg1"/>
              </a:solidFill>
            </a:endParaRPr>
          </a:p>
          <a:p>
            <a:r>
              <a:rPr lang="en-US" sz="1400" b="1" dirty="0">
                <a:solidFill>
                  <a:schemeClr val="bg1"/>
                </a:solidFill>
              </a:rPr>
              <a:t>PROJECT TITLE :</a:t>
            </a:r>
          </a:p>
          <a:p>
            <a:r>
              <a:rPr lang="en-IN" sz="6600" b="1" dirty="0">
                <a:solidFill>
                  <a:schemeClr val="bg1"/>
                </a:solidFill>
                <a:latin typeface="Franklin Gothic Demi Cond" panose="020B0706030402020204" pitchFamily="34" charset="0"/>
              </a:rPr>
              <a:t>CREDIT WORTHINESS EVALUATION</a:t>
            </a:r>
          </a:p>
          <a:p>
            <a:endParaRPr lang="en-IN" sz="1050" i="1" dirty="0">
              <a:solidFill>
                <a:srgbClr val="E34A6F"/>
              </a:solidFill>
            </a:endParaRPr>
          </a:p>
        </p:txBody>
      </p:sp>
      <p:sp>
        <p:nvSpPr>
          <p:cNvPr id="11" name="TextBox 10">
            <a:extLst>
              <a:ext uri="{FF2B5EF4-FFF2-40B4-BE49-F238E27FC236}">
                <a16:creationId xmlns:a16="http://schemas.microsoft.com/office/drawing/2014/main" id="{0958D812-5C79-171E-29F4-5DCF7D64ADB0}"/>
              </a:ext>
            </a:extLst>
          </p:cNvPr>
          <p:cNvSpPr txBox="1"/>
          <p:nvPr/>
        </p:nvSpPr>
        <p:spPr>
          <a:xfrm>
            <a:off x="4928331" y="4206513"/>
            <a:ext cx="2388437" cy="954107"/>
          </a:xfrm>
          <a:prstGeom prst="rect">
            <a:avLst/>
          </a:prstGeom>
          <a:noFill/>
        </p:spPr>
        <p:txBody>
          <a:bodyPr wrap="square">
            <a:spAutoFit/>
          </a:bodyPr>
          <a:lstStyle/>
          <a:p>
            <a:r>
              <a:rPr lang="en-US" sz="1400" b="1" dirty="0">
                <a:solidFill>
                  <a:srgbClr val="E34A6F"/>
                </a:solidFill>
              </a:rPr>
              <a:t>DETAILS</a:t>
            </a:r>
          </a:p>
          <a:p>
            <a:r>
              <a:rPr lang="en-US" sz="1400" dirty="0">
                <a:solidFill>
                  <a:schemeClr val="bg1"/>
                </a:solidFill>
              </a:rPr>
              <a:t>PGPDSC-FT-B-AUGUST 2023 </a:t>
            </a:r>
          </a:p>
          <a:p>
            <a:r>
              <a:rPr lang="en-US" sz="1400" dirty="0">
                <a:solidFill>
                  <a:schemeClr val="bg1"/>
                </a:solidFill>
              </a:rPr>
              <a:t>Group 07 </a:t>
            </a:r>
          </a:p>
          <a:p>
            <a:r>
              <a:rPr lang="en-US" sz="1400" dirty="0">
                <a:solidFill>
                  <a:schemeClr val="bg1"/>
                </a:solidFill>
              </a:rPr>
              <a:t>FINANCE DOMAIN</a:t>
            </a:r>
          </a:p>
        </p:txBody>
      </p:sp>
      <p:sp>
        <p:nvSpPr>
          <p:cNvPr id="12" name="TextBox 11">
            <a:extLst>
              <a:ext uri="{FF2B5EF4-FFF2-40B4-BE49-F238E27FC236}">
                <a16:creationId xmlns:a16="http://schemas.microsoft.com/office/drawing/2014/main" id="{1A327B1B-A52E-BD1E-FE6B-E423D04CCB76}"/>
              </a:ext>
            </a:extLst>
          </p:cNvPr>
          <p:cNvSpPr txBox="1"/>
          <p:nvPr/>
        </p:nvSpPr>
        <p:spPr>
          <a:xfrm>
            <a:off x="587057" y="4163383"/>
            <a:ext cx="3334327" cy="1384995"/>
          </a:xfrm>
          <a:prstGeom prst="rect">
            <a:avLst/>
          </a:prstGeom>
          <a:noFill/>
        </p:spPr>
        <p:txBody>
          <a:bodyPr wrap="square">
            <a:spAutoFit/>
          </a:bodyPr>
          <a:lstStyle/>
          <a:p>
            <a:r>
              <a:rPr lang="en-IN" sz="1400" b="1" dirty="0">
                <a:solidFill>
                  <a:srgbClr val="E34A6F"/>
                </a:solidFill>
              </a:rPr>
              <a:t>PROJECT BY</a:t>
            </a:r>
            <a:endParaRPr lang="en-IN" sz="1400" b="1" dirty="0"/>
          </a:p>
          <a:p>
            <a:r>
              <a:rPr lang="en-IN" sz="1400" dirty="0">
                <a:solidFill>
                  <a:schemeClr val="bg1"/>
                </a:solidFill>
              </a:rPr>
              <a:t>JANANE M</a:t>
            </a:r>
          </a:p>
          <a:p>
            <a:r>
              <a:rPr lang="en-IN" sz="1400" dirty="0">
                <a:solidFill>
                  <a:schemeClr val="bg1"/>
                </a:solidFill>
              </a:rPr>
              <a:t>JAYESH SURENDRA KUMBHAR</a:t>
            </a:r>
          </a:p>
          <a:p>
            <a:r>
              <a:rPr lang="en-IN" sz="1400" dirty="0">
                <a:solidFill>
                  <a:schemeClr val="bg1"/>
                </a:solidFill>
              </a:rPr>
              <a:t>MUNIR SHETH</a:t>
            </a:r>
          </a:p>
          <a:p>
            <a:r>
              <a:rPr lang="en-IN" sz="1400" dirty="0">
                <a:solidFill>
                  <a:schemeClr val="bg1"/>
                </a:solidFill>
              </a:rPr>
              <a:t>SRUTHI BHANDARE</a:t>
            </a:r>
          </a:p>
          <a:p>
            <a:r>
              <a:rPr lang="en-IN" sz="1400" dirty="0">
                <a:solidFill>
                  <a:schemeClr val="bg1"/>
                </a:solidFill>
              </a:rPr>
              <a:t>VASUDEV R NAIR</a:t>
            </a:r>
          </a:p>
        </p:txBody>
      </p:sp>
      <p:pic>
        <p:nvPicPr>
          <p:cNvPr id="13" name="Picture 12">
            <a:extLst>
              <a:ext uri="{FF2B5EF4-FFF2-40B4-BE49-F238E27FC236}">
                <a16:creationId xmlns:a16="http://schemas.microsoft.com/office/drawing/2014/main" id="{731FBC3E-7CC0-25AD-D73E-EB044BDBD6CA}"/>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67000" y="274635"/>
            <a:ext cx="1622443" cy="707170"/>
          </a:xfrm>
          <a:prstGeom prst="rect">
            <a:avLst/>
          </a:prstGeom>
        </p:spPr>
      </p:pic>
      <p:cxnSp>
        <p:nvCxnSpPr>
          <p:cNvPr id="14" name="Straight Connector 13">
            <a:extLst>
              <a:ext uri="{FF2B5EF4-FFF2-40B4-BE49-F238E27FC236}">
                <a16:creationId xmlns:a16="http://schemas.microsoft.com/office/drawing/2014/main" id="{6E43BD3D-C4AE-1AC4-E2CC-FAE3A7233F03}"/>
              </a:ext>
            </a:extLst>
          </p:cNvPr>
          <p:cNvCxnSpPr>
            <a:cxnSpLocks/>
          </p:cNvCxnSpPr>
          <p:nvPr/>
        </p:nvCxnSpPr>
        <p:spPr>
          <a:xfrm>
            <a:off x="4752356" y="4085519"/>
            <a:ext cx="0" cy="1518695"/>
          </a:xfrm>
          <a:prstGeom prst="line">
            <a:avLst/>
          </a:prstGeom>
          <a:ln>
            <a:solidFill>
              <a:srgbClr val="E34A6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3A1BE28-E0EA-DF9E-9750-F75EFAD6FCB2}"/>
              </a:ext>
            </a:extLst>
          </p:cNvPr>
          <p:cNvCxnSpPr>
            <a:cxnSpLocks/>
          </p:cNvCxnSpPr>
          <p:nvPr/>
        </p:nvCxnSpPr>
        <p:spPr>
          <a:xfrm>
            <a:off x="341834" y="4063689"/>
            <a:ext cx="0" cy="1518695"/>
          </a:xfrm>
          <a:prstGeom prst="line">
            <a:avLst/>
          </a:prstGeom>
          <a:ln>
            <a:solidFill>
              <a:srgbClr val="E34A6F"/>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06766AD-96A7-1915-BC01-E31036502B66}"/>
              </a:ext>
            </a:extLst>
          </p:cNvPr>
          <p:cNvSpPr txBox="1"/>
          <p:nvPr/>
        </p:nvSpPr>
        <p:spPr>
          <a:xfrm>
            <a:off x="513166" y="805026"/>
            <a:ext cx="1840768" cy="230832"/>
          </a:xfrm>
          <a:prstGeom prst="rect">
            <a:avLst/>
          </a:prstGeom>
          <a:noFill/>
        </p:spPr>
        <p:txBody>
          <a:bodyPr wrap="square">
            <a:spAutoFit/>
          </a:bodyPr>
          <a:lstStyle/>
          <a:p>
            <a:r>
              <a:rPr lang="en-US" sz="900" dirty="0">
                <a:solidFill>
                  <a:srgbClr val="A8B5D6"/>
                </a:solidFill>
              </a:rPr>
              <a:t>BENGALURU CAMPUS</a:t>
            </a:r>
          </a:p>
        </p:txBody>
      </p:sp>
      <p:sp>
        <p:nvSpPr>
          <p:cNvPr id="4" name="TextBox 3">
            <a:extLst>
              <a:ext uri="{FF2B5EF4-FFF2-40B4-BE49-F238E27FC236}">
                <a16:creationId xmlns:a16="http://schemas.microsoft.com/office/drawing/2014/main" id="{870C6964-2DE7-1114-AC6D-B0401C98E74D}"/>
              </a:ext>
            </a:extLst>
          </p:cNvPr>
          <p:cNvSpPr txBox="1"/>
          <p:nvPr/>
        </p:nvSpPr>
        <p:spPr>
          <a:xfrm>
            <a:off x="9096246" y="4163383"/>
            <a:ext cx="2388437" cy="738664"/>
          </a:xfrm>
          <a:prstGeom prst="rect">
            <a:avLst/>
          </a:prstGeom>
          <a:noFill/>
        </p:spPr>
        <p:txBody>
          <a:bodyPr wrap="square">
            <a:spAutoFit/>
          </a:bodyPr>
          <a:lstStyle/>
          <a:p>
            <a:r>
              <a:rPr lang="en-US" sz="1400" b="1" dirty="0">
                <a:solidFill>
                  <a:srgbClr val="E34A6F"/>
                </a:solidFill>
              </a:rPr>
              <a:t>GUIDED BY</a:t>
            </a:r>
          </a:p>
          <a:p>
            <a:r>
              <a:rPr lang="en-US" sz="1400" dirty="0">
                <a:solidFill>
                  <a:schemeClr val="bg1"/>
                </a:solidFill>
              </a:rPr>
              <a:t>SAI SOURABH REDDY </a:t>
            </a:r>
          </a:p>
          <a:p>
            <a:endParaRPr lang="en-US" sz="1400" dirty="0">
              <a:solidFill>
                <a:schemeClr val="bg1"/>
              </a:solidFill>
            </a:endParaRPr>
          </a:p>
        </p:txBody>
      </p:sp>
      <p:cxnSp>
        <p:nvCxnSpPr>
          <p:cNvPr id="5" name="Straight Connector 4">
            <a:extLst>
              <a:ext uri="{FF2B5EF4-FFF2-40B4-BE49-F238E27FC236}">
                <a16:creationId xmlns:a16="http://schemas.microsoft.com/office/drawing/2014/main" id="{C336034C-87A1-C74E-C822-D221952A849E}"/>
              </a:ext>
            </a:extLst>
          </p:cNvPr>
          <p:cNvCxnSpPr>
            <a:cxnSpLocks/>
          </p:cNvCxnSpPr>
          <p:nvPr/>
        </p:nvCxnSpPr>
        <p:spPr>
          <a:xfrm>
            <a:off x="8920271" y="4042389"/>
            <a:ext cx="0" cy="1518695"/>
          </a:xfrm>
          <a:prstGeom prst="line">
            <a:avLst/>
          </a:prstGeom>
          <a:ln>
            <a:solidFill>
              <a:srgbClr val="E34A6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5DEAD8E-7545-4240-EA24-9F3273D440E0}"/>
              </a:ext>
            </a:extLst>
          </p:cNvPr>
          <p:cNvSpPr txBox="1"/>
          <p:nvPr/>
        </p:nvSpPr>
        <p:spPr>
          <a:xfrm>
            <a:off x="267000" y="6488668"/>
            <a:ext cx="6129068" cy="246221"/>
          </a:xfrm>
          <a:prstGeom prst="rect">
            <a:avLst/>
          </a:prstGeom>
          <a:noFill/>
        </p:spPr>
        <p:txBody>
          <a:bodyPr wrap="square">
            <a:spAutoFit/>
          </a:bodyPr>
          <a:lstStyle/>
          <a:p>
            <a:r>
              <a:rPr lang="en-US" sz="1000" b="0" i="0" dirty="0">
                <a:solidFill>
                  <a:schemeClr val="bg1"/>
                </a:solidFill>
                <a:effectLst/>
                <a:latin typeface="Söhne"/>
              </a:rPr>
              <a:t>Unlocking Financial Confidence: Your Trustworthy Partner in Credit Worthiness Evaluation.</a:t>
            </a:r>
            <a:endParaRPr lang="en-IN" sz="1000" dirty="0">
              <a:solidFill>
                <a:schemeClr val="bg1"/>
              </a:solidFill>
            </a:endParaRPr>
          </a:p>
        </p:txBody>
      </p:sp>
    </p:spTree>
    <p:extLst>
      <p:ext uri="{BB962C8B-B14F-4D97-AF65-F5344CB8AC3E}">
        <p14:creationId xmlns:p14="http://schemas.microsoft.com/office/powerpoint/2010/main" val="3597902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393C647-F61A-5C62-3FCC-618FA2A0F5FC}"/>
              </a:ext>
            </a:extLst>
          </p:cNvPr>
          <p:cNvSpPr txBox="1"/>
          <p:nvPr/>
        </p:nvSpPr>
        <p:spPr>
          <a:xfrm>
            <a:off x="8902041" y="2688190"/>
            <a:ext cx="3372929" cy="707886"/>
          </a:xfrm>
          <a:prstGeom prst="rect">
            <a:avLst/>
          </a:prstGeom>
          <a:noFill/>
        </p:spPr>
        <p:txBody>
          <a:bodyPr wrap="square">
            <a:spAutoFit/>
          </a:bodyPr>
          <a:lstStyle/>
          <a:p>
            <a:pPr algn="l"/>
            <a:endParaRPr lang="en-US" sz="1000" b="1" dirty="0">
              <a:solidFill>
                <a:schemeClr val="bg1"/>
              </a:solidFill>
            </a:endParaRPr>
          </a:p>
          <a:p>
            <a:pPr algn="l"/>
            <a:endParaRPr lang="en-US" sz="1000" b="1" i="0" dirty="0">
              <a:solidFill>
                <a:schemeClr val="bg1"/>
              </a:solidFill>
              <a:effectLst/>
            </a:endParaRPr>
          </a:p>
          <a:p>
            <a:pPr algn="l"/>
            <a:endParaRPr lang="en-US" sz="1000" b="1" dirty="0">
              <a:solidFill>
                <a:schemeClr val="bg1"/>
              </a:solidFill>
              <a:latin typeface="Courier New" panose="02070309020205020404" pitchFamily="49" charset="0"/>
            </a:endParaRPr>
          </a:p>
          <a:p>
            <a:pPr algn="l"/>
            <a:endParaRPr lang="en-IN" sz="1000" b="1" i="0" dirty="0">
              <a:solidFill>
                <a:schemeClr val="bg1"/>
              </a:solidFill>
              <a:effectLst/>
              <a:latin typeface="system-ui"/>
            </a:endParaRPr>
          </a:p>
        </p:txBody>
      </p:sp>
      <p:pic>
        <p:nvPicPr>
          <p:cNvPr id="19" name="Picture 18">
            <a:extLst>
              <a:ext uri="{FF2B5EF4-FFF2-40B4-BE49-F238E27FC236}">
                <a16:creationId xmlns:a16="http://schemas.microsoft.com/office/drawing/2014/main" id="{BE9BF2CE-6EFB-5F6E-BEF7-A19153EE8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6350" y="1359463"/>
            <a:ext cx="4375650" cy="2789844"/>
          </a:xfrm>
          <a:prstGeom prst="rect">
            <a:avLst/>
          </a:prstGeom>
        </p:spPr>
      </p:pic>
      <p:sp>
        <p:nvSpPr>
          <p:cNvPr id="20" name="Rectangle 19">
            <a:extLst>
              <a:ext uri="{FF2B5EF4-FFF2-40B4-BE49-F238E27FC236}">
                <a16:creationId xmlns:a16="http://schemas.microsoft.com/office/drawing/2014/main" id="{78606989-2362-861B-B403-5FF94D0C7901}"/>
              </a:ext>
            </a:extLst>
          </p:cNvPr>
          <p:cNvSpPr/>
          <p:nvPr/>
        </p:nvSpPr>
        <p:spPr>
          <a:xfrm>
            <a:off x="5443268" y="0"/>
            <a:ext cx="6748732" cy="6858000"/>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E8F690D1-17B4-FA31-6260-F0C0D0F1A525}"/>
              </a:ext>
            </a:extLst>
          </p:cNvPr>
          <p:cNvSpPr txBox="1"/>
          <p:nvPr/>
        </p:nvSpPr>
        <p:spPr>
          <a:xfrm>
            <a:off x="172887" y="120398"/>
            <a:ext cx="3174162" cy="369332"/>
          </a:xfrm>
          <a:prstGeom prst="rect">
            <a:avLst/>
          </a:prstGeom>
          <a:noFill/>
          <a:ln>
            <a:solidFill>
              <a:schemeClr val="tx1"/>
            </a:solidFill>
          </a:ln>
        </p:spPr>
        <p:txBody>
          <a:bodyPr wrap="square" rtlCol="0">
            <a:spAutoFit/>
          </a:bodyPr>
          <a:lstStyle/>
          <a:p>
            <a:r>
              <a:rPr lang="en-US" sz="1800" b="1" kern="0" dirty="0">
                <a:effectLst/>
                <a:latin typeface="Calibri" panose="020F0502020204030204" pitchFamily="34" charset="0"/>
                <a:ea typeface="Calibri" panose="020F0502020204030204" pitchFamily="34" charset="0"/>
              </a:rPr>
              <a:t>HANDLING O</a:t>
            </a:r>
            <a:r>
              <a:rPr lang="en-US" b="1" kern="0" dirty="0">
                <a:latin typeface="Calibri" panose="020F0502020204030204" pitchFamily="34" charset="0"/>
                <a:ea typeface="Calibri" panose="020F0502020204030204" pitchFamily="34" charset="0"/>
              </a:rPr>
              <a:t>VERSAMPLING</a:t>
            </a:r>
            <a:endParaRPr lang="en-IN" b="1" dirty="0"/>
          </a:p>
        </p:txBody>
      </p:sp>
      <p:graphicFrame>
        <p:nvGraphicFramePr>
          <p:cNvPr id="3" name="Table 2">
            <a:extLst>
              <a:ext uri="{FF2B5EF4-FFF2-40B4-BE49-F238E27FC236}">
                <a16:creationId xmlns:a16="http://schemas.microsoft.com/office/drawing/2014/main" id="{C8B88112-AF9D-6EC6-D329-DFE8D72B3BF1}"/>
              </a:ext>
            </a:extLst>
          </p:cNvPr>
          <p:cNvGraphicFramePr>
            <a:graphicFrameLocks noGrp="1"/>
          </p:cNvGraphicFramePr>
          <p:nvPr>
            <p:extLst>
              <p:ext uri="{D42A27DB-BD31-4B8C-83A1-F6EECF244321}">
                <p14:modId xmlns:p14="http://schemas.microsoft.com/office/powerpoint/2010/main" val="986183204"/>
              </p:ext>
            </p:extLst>
          </p:nvPr>
        </p:nvGraphicFramePr>
        <p:xfrm>
          <a:off x="105501" y="1538884"/>
          <a:ext cx="4872834" cy="5047745"/>
        </p:xfrm>
        <a:graphic>
          <a:graphicData uri="http://schemas.openxmlformats.org/drawingml/2006/table">
            <a:tbl>
              <a:tblPr firstRow="1" firstCol="1" bandRow="1">
                <a:tableStyleId>{5940675A-B579-460E-94D1-54222C63F5DA}</a:tableStyleId>
              </a:tblPr>
              <a:tblGrid>
                <a:gridCol w="2436417">
                  <a:extLst>
                    <a:ext uri="{9D8B030D-6E8A-4147-A177-3AD203B41FA5}">
                      <a16:colId xmlns:a16="http://schemas.microsoft.com/office/drawing/2014/main" val="2165838949"/>
                    </a:ext>
                  </a:extLst>
                </a:gridCol>
                <a:gridCol w="2436417">
                  <a:extLst>
                    <a:ext uri="{9D8B030D-6E8A-4147-A177-3AD203B41FA5}">
                      <a16:colId xmlns:a16="http://schemas.microsoft.com/office/drawing/2014/main" val="2814218369"/>
                    </a:ext>
                  </a:extLst>
                </a:gridCol>
              </a:tblGrid>
              <a:tr h="86540">
                <a:tc>
                  <a:txBody>
                    <a:bodyPr/>
                    <a:lstStyle/>
                    <a:p>
                      <a:pPr algn="l">
                        <a:lnSpc>
                          <a:spcPct val="110000"/>
                        </a:lnSpc>
                        <a:spcAft>
                          <a:spcPts val="600"/>
                        </a:spcAft>
                      </a:pPr>
                      <a:r>
                        <a:rPr lang="en-US" sz="1100" b="1" kern="100">
                          <a:effectLst/>
                        </a:rPr>
                        <a:t>METHOD</a:t>
                      </a:r>
                      <a:endParaRPr lang="en-IN" sz="1100" b="1" kern="10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solidFill>
                      <a:schemeClr val="bg1">
                        <a:lumMod val="85000"/>
                      </a:schemeClr>
                    </a:solidFill>
                  </a:tcPr>
                </a:tc>
                <a:tc>
                  <a:txBody>
                    <a:bodyPr/>
                    <a:lstStyle/>
                    <a:p>
                      <a:pPr algn="l">
                        <a:lnSpc>
                          <a:spcPct val="110000"/>
                        </a:lnSpc>
                        <a:spcAft>
                          <a:spcPts val="600"/>
                        </a:spcAft>
                      </a:pPr>
                      <a:r>
                        <a:rPr lang="en-US" sz="1100" b="1" kern="100" dirty="0">
                          <a:effectLst/>
                        </a:rPr>
                        <a:t>ADVANTAGES</a:t>
                      </a:r>
                      <a:endParaRPr lang="en-IN"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solidFill>
                      <a:schemeClr val="bg1">
                        <a:lumMod val="85000"/>
                      </a:schemeClr>
                    </a:solidFill>
                  </a:tcPr>
                </a:tc>
                <a:extLst>
                  <a:ext uri="{0D108BD9-81ED-4DB2-BD59-A6C34878D82A}">
                    <a16:rowId xmlns:a16="http://schemas.microsoft.com/office/drawing/2014/main" val="415669153"/>
                  </a:ext>
                </a:extLst>
              </a:tr>
              <a:tr h="680336">
                <a:tc>
                  <a:txBody>
                    <a:bodyPr/>
                    <a:lstStyle/>
                    <a:p>
                      <a:pPr algn="l">
                        <a:lnSpc>
                          <a:spcPct val="110000"/>
                        </a:lnSpc>
                        <a:spcAft>
                          <a:spcPts val="600"/>
                        </a:spcAft>
                      </a:pPr>
                      <a:r>
                        <a:rPr lang="en-US" sz="900" kern="100">
                          <a:effectLst/>
                        </a:rPr>
                        <a:t>Random Oversampling (RandomOverSampler)</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tc>
                  <a:txBody>
                    <a:bodyPr/>
                    <a:lstStyle/>
                    <a:p>
                      <a:pPr algn="l">
                        <a:lnSpc>
                          <a:spcPct val="110000"/>
                        </a:lnSpc>
                        <a:spcAft>
                          <a:spcPts val="600"/>
                        </a:spcAft>
                      </a:pPr>
                      <a:r>
                        <a:rPr lang="en-US" sz="900" kern="100" dirty="0">
                          <a:effectLst/>
                        </a:rPr>
                        <a:t>Advantages: Simple and easy to implement.</a:t>
                      </a:r>
                      <a:endParaRPr lang="en-IN" sz="700" kern="100" dirty="0">
                        <a:effectLst/>
                      </a:endParaRPr>
                    </a:p>
                    <a:p>
                      <a:pPr algn="l">
                        <a:lnSpc>
                          <a:spcPct val="110000"/>
                        </a:lnSpc>
                        <a:spcAft>
                          <a:spcPts val="600"/>
                        </a:spcAft>
                      </a:pPr>
                      <a:r>
                        <a:rPr lang="en-US" sz="900" kern="100" dirty="0">
                          <a:effectLst/>
                        </a:rPr>
                        <a:t>Considerations: May lead to overfitting on the minority class if the oversampling is too aggressive.</a:t>
                      </a:r>
                      <a:endParaRPr lang="en-IN" sz="700" kern="100" dirty="0">
                        <a:effectLst/>
                      </a:endParaRPr>
                    </a:p>
                    <a:p>
                      <a:pPr algn="l">
                        <a:lnSpc>
                          <a:spcPct val="110000"/>
                        </a:lnSpc>
                        <a:spcAft>
                          <a:spcPts val="600"/>
                        </a:spcAft>
                      </a:pPr>
                      <a:r>
                        <a:rPr lang="en-US" sz="900" kern="100" dirty="0">
                          <a:effectLst/>
                        </a:rPr>
                        <a:t> </a:t>
                      </a:r>
                      <a:endParaRPr lang="en-IN" sz="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extLst>
                  <a:ext uri="{0D108BD9-81ED-4DB2-BD59-A6C34878D82A}">
                    <a16:rowId xmlns:a16="http://schemas.microsoft.com/office/drawing/2014/main" val="674716315"/>
                  </a:ext>
                </a:extLst>
              </a:tr>
              <a:tr h="1113882">
                <a:tc>
                  <a:txBody>
                    <a:bodyPr/>
                    <a:lstStyle/>
                    <a:p>
                      <a:pPr algn="l">
                        <a:lnSpc>
                          <a:spcPct val="110000"/>
                        </a:lnSpc>
                        <a:spcAft>
                          <a:spcPts val="600"/>
                        </a:spcAft>
                      </a:pPr>
                      <a:r>
                        <a:rPr lang="en-US" sz="900" kern="100">
                          <a:effectLst/>
                        </a:rPr>
                        <a:t>SMOTE (Synthetic Minority Over-sampling Technique)</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tc>
                  <a:txBody>
                    <a:bodyPr/>
                    <a:lstStyle/>
                    <a:p>
                      <a:pPr algn="l">
                        <a:lnSpc>
                          <a:spcPct val="110000"/>
                        </a:lnSpc>
                        <a:spcAft>
                          <a:spcPts val="600"/>
                        </a:spcAft>
                      </a:pPr>
                      <a:r>
                        <a:rPr lang="en-US" sz="900" kern="100">
                          <a:effectLst/>
                        </a:rPr>
                        <a:t>Advantages: Generates synthetic samples by interpolating between existing minority class instances.</a:t>
                      </a:r>
                      <a:endParaRPr lang="en-IN" sz="700" kern="100">
                        <a:effectLst/>
                      </a:endParaRPr>
                    </a:p>
                    <a:p>
                      <a:pPr algn="l">
                        <a:lnSpc>
                          <a:spcPct val="110000"/>
                        </a:lnSpc>
                        <a:spcAft>
                          <a:spcPts val="600"/>
                        </a:spcAft>
                      </a:pPr>
                      <a:r>
                        <a:rPr lang="en-US" sz="900" kern="100">
                          <a:effectLst/>
                        </a:rPr>
                        <a:t>Considerations: May be sensitive to noisy data and may not perform well if the feature space is high-dimensional.</a:t>
                      </a:r>
                      <a:endParaRPr lang="en-IN" sz="700" kern="100">
                        <a:effectLst/>
                      </a:endParaRPr>
                    </a:p>
                    <a:p>
                      <a:pPr algn="l">
                        <a:lnSpc>
                          <a:spcPct val="110000"/>
                        </a:lnSpc>
                        <a:spcAft>
                          <a:spcPts val="600"/>
                        </a:spcAft>
                      </a:pPr>
                      <a:r>
                        <a:rPr lang="en-US" sz="900" kern="100">
                          <a:effectLst/>
                        </a:rPr>
                        <a:t> </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extLst>
                  <a:ext uri="{0D108BD9-81ED-4DB2-BD59-A6C34878D82A}">
                    <a16:rowId xmlns:a16="http://schemas.microsoft.com/office/drawing/2014/main" val="1886486492"/>
                  </a:ext>
                </a:extLst>
              </a:tr>
              <a:tr h="969366">
                <a:tc>
                  <a:txBody>
                    <a:bodyPr/>
                    <a:lstStyle/>
                    <a:p>
                      <a:pPr algn="l">
                        <a:lnSpc>
                          <a:spcPct val="110000"/>
                        </a:lnSpc>
                        <a:spcAft>
                          <a:spcPts val="600"/>
                        </a:spcAft>
                      </a:pPr>
                      <a:r>
                        <a:rPr lang="en-US" sz="900" kern="100">
                          <a:effectLst/>
                        </a:rPr>
                        <a:t>ADASYN (Adaptive Synthetic Sampling):</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tc>
                  <a:txBody>
                    <a:bodyPr/>
                    <a:lstStyle/>
                    <a:p>
                      <a:pPr algn="l">
                        <a:lnSpc>
                          <a:spcPct val="110000"/>
                        </a:lnSpc>
                        <a:spcAft>
                          <a:spcPts val="600"/>
                        </a:spcAft>
                      </a:pPr>
                      <a:r>
                        <a:rPr lang="en-US" sz="900" kern="100" dirty="0">
                          <a:effectLst/>
                        </a:rPr>
                        <a:t>Advantages: Similar to SMOTE but adapts the sampling density according to the local distribution of the minority class.</a:t>
                      </a:r>
                      <a:endParaRPr lang="en-IN" sz="700" kern="100" dirty="0">
                        <a:effectLst/>
                      </a:endParaRPr>
                    </a:p>
                    <a:p>
                      <a:pPr algn="l">
                        <a:lnSpc>
                          <a:spcPct val="110000"/>
                        </a:lnSpc>
                        <a:spcAft>
                          <a:spcPts val="600"/>
                        </a:spcAft>
                      </a:pPr>
                      <a:r>
                        <a:rPr lang="en-US" sz="900" kern="100" dirty="0">
                          <a:effectLst/>
                        </a:rPr>
                        <a:t>Considerations: Can be computationally more expensive than SMOTE.</a:t>
                      </a:r>
                      <a:endParaRPr lang="en-IN" sz="700" kern="100" dirty="0">
                        <a:effectLst/>
                      </a:endParaRPr>
                    </a:p>
                    <a:p>
                      <a:pPr algn="l">
                        <a:lnSpc>
                          <a:spcPct val="110000"/>
                        </a:lnSpc>
                        <a:spcAft>
                          <a:spcPts val="600"/>
                        </a:spcAft>
                      </a:pPr>
                      <a:r>
                        <a:rPr lang="en-US" sz="900" kern="100" dirty="0">
                          <a:effectLst/>
                        </a:rPr>
                        <a:t> </a:t>
                      </a:r>
                      <a:endParaRPr lang="en-IN" sz="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extLst>
                  <a:ext uri="{0D108BD9-81ED-4DB2-BD59-A6C34878D82A}">
                    <a16:rowId xmlns:a16="http://schemas.microsoft.com/office/drawing/2014/main" val="3952540228"/>
                  </a:ext>
                </a:extLst>
              </a:tr>
              <a:tr h="824851">
                <a:tc>
                  <a:txBody>
                    <a:bodyPr/>
                    <a:lstStyle/>
                    <a:p>
                      <a:pPr algn="l">
                        <a:lnSpc>
                          <a:spcPct val="110000"/>
                        </a:lnSpc>
                        <a:spcAft>
                          <a:spcPts val="600"/>
                        </a:spcAft>
                      </a:pPr>
                      <a:r>
                        <a:rPr lang="en-US" sz="900" kern="100">
                          <a:effectLst/>
                        </a:rPr>
                        <a:t>BorderlineSMOTE:</a:t>
                      </a:r>
                      <a:endParaRPr lang="en-IN" sz="700" kern="100">
                        <a:effectLst/>
                      </a:endParaRPr>
                    </a:p>
                    <a:p>
                      <a:pPr algn="l">
                        <a:lnSpc>
                          <a:spcPct val="110000"/>
                        </a:lnSpc>
                        <a:spcAft>
                          <a:spcPts val="600"/>
                        </a:spcAft>
                      </a:pPr>
                      <a:r>
                        <a:rPr lang="en-US" sz="900" kern="100">
                          <a:effectLst/>
                        </a:rPr>
                        <a:t> </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tc>
                  <a:txBody>
                    <a:bodyPr/>
                    <a:lstStyle/>
                    <a:p>
                      <a:pPr algn="l">
                        <a:lnSpc>
                          <a:spcPct val="110000"/>
                        </a:lnSpc>
                        <a:spcAft>
                          <a:spcPts val="600"/>
                        </a:spcAft>
                      </a:pPr>
                      <a:r>
                        <a:rPr lang="en-US" sz="900" kern="100">
                          <a:effectLst/>
                        </a:rPr>
                        <a:t>Advantages: Focuses on borderline instances, which are samples that are close to the decision boundary.</a:t>
                      </a:r>
                      <a:endParaRPr lang="en-IN" sz="700" kern="100">
                        <a:effectLst/>
                      </a:endParaRPr>
                    </a:p>
                    <a:p>
                      <a:pPr algn="l">
                        <a:lnSpc>
                          <a:spcPct val="110000"/>
                        </a:lnSpc>
                        <a:spcAft>
                          <a:spcPts val="600"/>
                        </a:spcAft>
                      </a:pPr>
                      <a:r>
                        <a:rPr lang="en-US" sz="900" kern="100">
                          <a:effectLst/>
                        </a:rPr>
                        <a:t>Considerations: May be less sensitive to noisy data than standard SMOTE.</a:t>
                      </a:r>
                      <a:endParaRPr lang="en-IN" sz="700" kern="100">
                        <a:effectLst/>
                      </a:endParaRPr>
                    </a:p>
                    <a:p>
                      <a:pPr algn="l">
                        <a:lnSpc>
                          <a:spcPct val="110000"/>
                        </a:lnSpc>
                        <a:spcAft>
                          <a:spcPts val="600"/>
                        </a:spcAft>
                      </a:pPr>
                      <a:r>
                        <a:rPr lang="en-US" sz="900" kern="100">
                          <a:effectLst/>
                        </a:rPr>
                        <a:t> </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extLst>
                  <a:ext uri="{0D108BD9-81ED-4DB2-BD59-A6C34878D82A}">
                    <a16:rowId xmlns:a16="http://schemas.microsoft.com/office/drawing/2014/main" val="2977298870"/>
                  </a:ext>
                </a:extLst>
              </a:tr>
              <a:tr h="625595">
                <a:tc>
                  <a:txBody>
                    <a:bodyPr/>
                    <a:lstStyle/>
                    <a:p>
                      <a:pPr algn="l">
                        <a:lnSpc>
                          <a:spcPct val="110000"/>
                        </a:lnSpc>
                        <a:spcAft>
                          <a:spcPts val="600"/>
                        </a:spcAft>
                      </a:pPr>
                      <a:r>
                        <a:rPr lang="en-US" sz="900" kern="100">
                          <a:effectLst/>
                        </a:rPr>
                        <a:t>SMOTE-ENN (SMOTE with Edited Nearest Neighbors):</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tc>
                  <a:txBody>
                    <a:bodyPr/>
                    <a:lstStyle/>
                    <a:p>
                      <a:pPr algn="l">
                        <a:lnSpc>
                          <a:spcPct val="110000"/>
                        </a:lnSpc>
                        <a:spcAft>
                          <a:spcPts val="600"/>
                        </a:spcAft>
                      </a:pPr>
                      <a:r>
                        <a:rPr lang="en-US" sz="900" kern="100" dirty="0">
                          <a:effectLst/>
                        </a:rPr>
                        <a:t>Advantages: Combines SMOTE with the removal of noisy samples using ENN.</a:t>
                      </a:r>
                      <a:endParaRPr lang="en-IN" sz="700" kern="100" dirty="0">
                        <a:effectLst/>
                      </a:endParaRPr>
                    </a:p>
                    <a:p>
                      <a:pPr algn="l">
                        <a:lnSpc>
                          <a:spcPct val="110000"/>
                        </a:lnSpc>
                        <a:spcAft>
                          <a:spcPts val="600"/>
                        </a:spcAft>
                      </a:pPr>
                      <a:r>
                        <a:rPr lang="en-US" sz="900" kern="100" dirty="0">
                          <a:effectLst/>
                        </a:rPr>
                        <a:t>Considerations: ENN may remove informative minority class samples.</a:t>
                      </a:r>
                      <a:endParaRPr lang="en-IN" sz="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extLst>
                  <a:ext uri="{0D108BD9-81ED-4DB2-BD59-A6C34878D82A}">
                    <a16:rowId xmlns:a16="http://schemas.microsoft.com/office/drawing/2014/main" val="179317005"/>
                  </a:ext>
                </a:extLst>
              </a:tr>
            </a:tbl>
          </a:graphicData>
        </a:graphic>
      </p:graphicFrame>
      <p:sp>
        <p:nvSpPr>
          <p:cNvPr id="4" name="TextBox 3">
            <a:extLst>
              <a:ext uri="{FF2B5EF4-FFF2-40B4-BE49-F238E27FC236}">
                <a16:creationId xmlns:a16="http://schemas.microsoft.com/office/drawing/2014/main" id="{9A53466D-EB35-56E2-9CBE-6C1E94380A68}"/>
              </a:ext>
            </a:extLst>
          </p:cNvPr>
          <p:cNvSpPr txBox="1"/>
          <p:nvPr/>
        </p:nvSpPr>
        <p:spPr>
          <a:xfrm>
            <a:off x="5639159" y="120398"/>
            <a:ext cx="2242509" cy="369332"/>
          </a:xfrm>
          <a:prstGeom prst="rect">
            <a:avLst/>
          </a:prstGeom>
          <a:noFill/>
          <a:ln>
            <a:solidFill>
              <a:schemeClr val="bg1"/>
            </a:solidFill>
          </a:ln>
        </p:spPr>
        <p:txBody>
          <a:bodyPr wrap="square" rtlCol="0">
            <a:spAutoFit/>
          </a:bodyPr>
          <a:lstStyle/>
          <a:p>
            <a:r>
              <a:rPr lang="en-US" b="1" kern="0" dirty="0">
                <a:solidFill>
                  <a:schemeClr val="bg1"/>
                </a:solidFill>
                <a:latin typeface="Calibri" panose="020F0502020204030204" pitchFamily="34" charset="0"/>
                <a:ea typeface="Calibri" panose="020F0502020204030204" pitchFamily="34" charset="0"/>
              </a:rPr>
              <a:t>MODEL BUILDING</a:t>
            </a:r>
            <a:endParaRPr lang="en-IN" b="1" dirty="0">
              <a:solidFill>
                <a:schemeClr val="bg1"/>
              </a:solidFill>
            </a:endParaRPr>
          </a:p>
        </p:txBody>
      </p:sp>
      <p:graphicFrame>
        <p:nvGraphicFramePr>
          <p:cNvPr id="11" name="Table 10">
            <a:extLst>
              <a:ext uri="{FF2B5EF4-FFF2-40B4-BE49-F238E27FC236}">
                <a16:creationId xmlns:a16="http://schemas.microsoft.com/office/drawing/2014/main" id="{66953796-596B-9471-4B77-321545863219}"/>
              </a:ext>
            </a:extLst>
          </p:cNvPr>
          <p:cNvGraphicFramePr>
            <a:graphicFrameLocks noGrp="1"/>
          </p:cNvGraphicFramePr>
          <p:nvPr>
            <p:extLst>
              <p:ext uri="{D42A27DB-BD31-4B8C-83A1-F6EECF244321}">
                <p14:modId xmlns:p14="http://schemas.microsoft.com/office/powerpoint/2010/main" val="49666118"/>
              </p:ext>
            </p:extLst>
          </p:nvPr>
        </p:nvGraphicFramePr>
        <p:xfrm>
          <a:off x="5593330" y="1552626"/>
          <a:ext cx="6455967" cy="4792665"/>
        </p:xfrm>
        <a:graphic>
          <a:graphicData uri="http://schemas.openxmlformats.org/drawingml/2006/table">
            <a:tbl>
              <a:tblPr firstRow="1" bandRow="1">
                <a:tableStyleId>{073A0DAA-6AF3-43AB-8588-CEC1D06C72B9}</a:tableStyleId>
              </a:tblPr>
              <a:tblGrid>
                <a:gridCol w="2204638">
                  <a:extLst>
                    <a:ext uri="{9D8B030D-6E8A-4147-A177-3AD203B41FA5}">
                      <a16:colId xmlns:a16="http://schemas.microsoft.com/office/drawing/2014/main" val="1006941535"/>
                    </a:ext>
                  </a:extLst>
                </a:gridCol>
                <a:gridCol w="1337406">
                  <a:extLst>
                    <a:ext uri="{9D8B030D-6E8A-4147-A177-3AD203B41FA5}">
                      <a16:colId xmlns:a16="http://schemas.microsoft.com/office/drawing/2014/main" val="3552787845"/>
                    </a:ext>
                  </a:extLst>
                </a:gridCol>
                <a:gridCol w="1544128">
                  <a:extLst>
                    <a:ext uri="{9D8B030D-6E8A-4147-A177-3AD203B41FA5}">
                      <a16:colId xmlns:a16="http://schemas.microsoft.com/office/drawing/2014/main" val="3262117554"/>
                    </a:ext>
                  </a:extLst>
                </a:gridCol>
                <a:gridCol w="1369795">
                  <a:extLst>
                    <a:ext uri="{9D8B030D-6E8A-4147-A177-3AD203B41FA5}">
                      <a16:colId xmlns:a16="http://schemas.microsoft.com/office/drawing/2014/main" val="1190902482"/>
                    </a:ext>
                  </a:extLst>
                </a:gridCol>
              </a:tblGrid>
              <a:tr h="375889">
                <a:tc>
                  <a:txBody>
                    <a:bodyPr/>
                    <a:lstStyle/>
                    <a:p>
                      <a:r>
                        <a:rPr lang="en-IN" sz="1200" b="1" dirty="0"/>
                        <a:t>MODEL</a:t>
                      </a:r>
                    </a:p>
                  </a:txBody>
                  <a:tcPr>
                    <a:solidFill>
                      <a:srgbClr val="16207B"/>
                    </a:solidFill>
                  </a:tcPr>
                </a:tc>
                <a:tc>
                  <a:txBody>
                    <a:bodyPr/>
                    <a:lstStyle/>
                    <a:p>
                      <a:r>
                        <a:rPr lang="en-IN" sz="1200" b="1" dirty="0"/>
                        <a:t>OUTLIERS</a:t>
                      </a:r>
                    </a:p>
                  </a:txBody>
                  <a:tcPr>
                    <a:solidFill>
                      <a:srgbClr val="16207B"/>
                    </a:solidFill>
                  </a:tcPr>
                </a:tc>
                <a:tc>
                  <a:txBody>
                    <a:bodyPr/>
                    <a:lstStyle/>
                    <a:p>
                      <a:r>
                        <a:rPr lang="en-IN" sz="1200" b="1" dirty="0"/>
                        <a:t>MULTICOLLINEARITY</a:t>
                      </a:r>
                    </a:p>
                  </a:txBody>
                  <a:tcPr>
                    <a:solidFill>
                      <a:srgbClr val="16207B"/>
                    </a:solidFill>
                  </a:tcPr>
                </a:tc>
                <a:tc>
                  <a:txBody>
                    <a:bodyPr/>
                    <a:lstStyle/>
                    <a:p>
                      <a:r>
                        <a:rPr lang="en-IN" sz="1200" b="1" dirty="0"/>
                        <a:t>CLASS IMBALANCE</a:t>
                      </a:r>
                    </a:p>
                  </a:txBody>
                  <a:tcPr>
                    <a:solidFill>
                      <a:srgbClr val="16207B"/>
                    </a:solidFill>
                  </a:tcPr>
                </a:tc>
                <a:extLst>
                  <a:ext uri="{0D108BD9-81ED-4DB2-BD59-A6C34878D82A}">
                    <a16:rowId xmlns:a16="http://schemas.microsoft.com/office/drawing/2014/main" val="522639470"/>
                  </a:ext>
                </a:extLst>
              </a:tr>
              <a:tr h="630968">
                <a:tc>
                  <a:txBody>
                    <a:bodyPr/>
                    <a:lstStyle/>
                    <a:p>
                      <a:r>
                        <a:rPr lang="en-IN" sz="1200" dirty="0">
                          <a:solidFill>
                            <a:schemeClr val="bg1"/>
                          </a:solidFill>
                        </a:rPr>
                        <a:t>Logistic regression</a:t>
                      </a:r>
                    </a:p>
                  </a:txBody>
                  <a:tcPr>
                    <a:noFill/>
                  </a:tcPr>
                </a:tc>
                <a:tc>
                  <a:txBody>
                    <a:bodyPr/>
                    <a:lstStyle/>
                    <a:p>
                      <a:r>
                        <a:rPr lang="en-IN" sz="1200" b="1" dirty="0">
                          <a:solidFill>
                            <a:schemeClr val="bg1"/>
                          </a:solidFill>
                        </a:rPr>
                        <a:t>SENSITIVE</a:t>
                      </a:r>
                    </a:p>
                  </a:txBody>
                  <a:tcPr>
                    <a:noFill/>
                  </a:tcPr>
                </a:tc>
                <a:tc>
                  <a:txBody>
                    <a:bodyPr/>
                    <a:lstStyle/>
                    <a:p>
                      <a:r>
                        <a:rPr lang="en-IN" sz="1200" dirty="0">
                          <a:solidFill>
                            <a:schemeClr val="bg1"/>
                          </a:solidFill>
                        </a:rPr>
                        <a:t>SENSITIVE</a:t>
                      </a:r>
                    </a:p>
                  </a:txBody>
                  <a:tcPr>
                    <a:noFill/>
                  </a:tcPr>
                </a:tc>
                <a:tc>
                  <a:txBody>
                    <a:bodyPr/>
                    <a:lstStyle/>
                    <a:p>
                      <a:r>
                        <a:rPr lang="en-IN" sz="1200" dirty="0">
                          <a:solidFill>
                            <a:schemeClr val="bg1"/>
                          </a:solidFill>
                        </a:rPr>
                        <a:t>SENSITIVE</a:t>
                      </a:r>
                    </a:p>
                  </a:txBody>
                  <a:tcPr>
                    <a:noFill/>
                  </a:tcPr>
                </a:tc>
                <a:extLst>
                  <a:ext uri="{0D108BD9-81ED-4DB2-BD59-A6C34878D82A}">
                    <a16:rowId xmlns:a16="http://schemas.microsoft.com/office/drawing/2014/main" val="57307911"/>
                  </a:ext>
                </a:extLst>
              </a:tr>
              <a:tr h="630968">
                <a:tc>
                  <a:txBody>
                    <a:bodyPr/>
                    <a:lstStyle/>
                    <a:p>
                      <a:r>
                        <a:rPr lang="en-IN" sz="1200" dirty="0">
                          <a:solidFill>
                            <a:schemeClr val="bg1"/>
                          </a:solidFill>
                        </a:rPr>
                        <a:t>Naïve bayes</a:t>
                      </a:r>
                    </a:p>
                  </a:txBody>
                  <a:tcPr>
                    <a:noFill/>
                  </a:tcPr>
                </a:tc>
                <a:tc>
                  <a:txBody>
                    <a:bodyPr/>
                    <a:lstStyle/>
                    <a:p>
                      <a:r>
                        <a:rPr lang="en-IN" sz="1200" dirty="0">
                          <a:solidFill>
                            <a:schemeClr val="bg1"/>
                          </a:solidFill>
                        </a:rPr>
                        <a:t>NOT VERY SENSITIVE</a:t>
                      </a:r>
                    </a:p>
                  </a:txBody>
                  <a:tcPr>
                    <a:noFill/>
                  </a:tcPr>
                </a:tc>
                <a:tc>
                  <a:txBody>
                    <a:bodyPr/>
                    <a:lstStyle/>
                    <a:p>
                      <a:r>
                        <a:rPr lang="en-IN" sz="1200" dirty="0">
                          <a:solidFill>
                            <a:schemeClr val="bg1"/>
                          </a:solidFill>
                        </a:rPr>
                        <a:t>NOT SENSITIVE</a:t>
                      </a:r>
                    </a:p>
                  </a:txBody>
                  <a:tcPr>
                    <a:noFill/>
                  </a:tcPr>
                </a:tc>
                <a:tc>
                  <a:txBody>
                    <a:bodyPr/>
                    <a:lstStyle/>
                    <a:p>
                      <a:r>
                        <a:rPr lang="en-IN" sz="1200" dirty="0">
                          <a:solidFill>
                            <a:schemeClr val="bg1"/>
                          </a:solidFill>
                        </a:rPr>
                        <a:t>MODERATE</a:t>
                      </a:r>
                    </a:p>
                  </a:txBody>
                  <a:tcPr>
                    <a:noFill/>
                  </a:tcPr>
                </a:tc>
                <a:extLst>
                  <a:ext uri="{0D108BD9-81ED-4DB2-BD59-A6C34878D82A}">
                    <a16:rowId xmlns:a16="http://schemas.microsoft.com/office/drawing/2014/main" val="893074743"/>
                  </a:ext>
                </a:extLst>
              </a:tr>
              <a:tr h="630968">
                <a:tc>
                  <a:txBody>
                    <a:bodyPr/>
                    <a:lstStyle/>
                    <a:p>
                      <a:r>
                        <a:rPr lang="en-IN" sz="1200" dirty="0">
                          <a:solidFill>
                            <a:schemeClr val="bg1"/>
                          </a:solidFill>
                        </a:rPr>
                        <a:t>Decision tree</a:t>
                      </a:r>
                    </a:p>
                  </a:txBody>
                  <a:tcPr>
                    <a:noFill/>
                  </a:tcPr>
                </a:tc>
                <a:tc>
                  <a:txBody>
                    <a:bodyPr/>
                    <a:lstStyle/>
                    <a:p>
                      <a:r>
                        <a:rPr lang="en-IN" sz="1200" dirty="0">
                          <a:solidFill>
                            <a:schemeClr val="bg1"/>
                          </a:solidFill>
                        </a:rPr>
                        <a:t>NOT VERY SENSITIVE</a:t>
                      </a:r>
                    </a:p>
                  </a:txBody>
                  <a:tcPr>
                    <a:noFill/>
                  </a:tcPr>
                </a:tc>
                <a:tc>
                  <a:txBody>
                    <a:bodyPr/>
                    <a:lstStyle/>
                    <a:p>
                      <a:r>
                        <a:rPr lang="en-IN" sz="1200" dirty="0">
                          <a:solidFill>
                            <a:schemeClr val="bg1"/>
                          </a:solidFill>
                        </a:rPr>
                        <a:t>NOT VERY SENSITIVE</a:t>
                      </a:r>
                    </a:p>
                  </a:txBody>
                  <a:tcPr>
                    <a:noFill/>
                  </a:tcPr>
                </a:tc>
                <a:tc>
                  <a:txBody>
                    <a:bodyPr/>
                    <a:lstStyle/>
                    <a:p>
                      <a:r>
                        <a:rPr lang="en-IN" sz="1200" dirty="0">
                          <a:solidFill>
                            <a:schemeClr val="bg1"/>
                          </a:solidFill>
                        </a:rPr>
                        <a:t>SOMEWHAT SENSITIVE</a:t>
                      </a:r>
                    </a:p>
                  </a:txBody>
                  <a:tcPr>
                    <a:noFill/>
                  </a:tcPr>
                </a:tc>
                <a:extLst>
                  <a:ext uri="{0D108BD9-81ED-4DB2-BD59-A6C34878D82A}">
                    <a16:rowId xmlns:a16="http://schemas.microsoft.com/office/drawing/2014/main" val="3707740246"/>
                  </a:ext>
                </a:extLst>
              </a:tr>
              <a:tr h="630968">
                <a:tc>
                  <a:txBody>
                    <a:bodyPr/>
                    <a:lstStyle/>
                    <a:p>
                      <a:r>
                        <a:rPr lang="en-IN" sz="1200" dirty="0">
                          <a:solidFill>
                            <a:schemeClr val="bg1"/>
                          </a:solidFill>
                        </a:rPr>
                        <a:t>Random forest</a:t>
                      </a:r>
                    </a:p>
                  </a:txBody>
                  <a:tcPr>
                    <a:noFill/>
                  </a:tcPr>
                </a:tc>
                <a:tc>
                  <a:txBody>
                    <a:bodyPr/>
                    <a:lstStyle/>
                    <a:p>
                      <a:r>
                        <a:rPr lang="en-IN" sz="1200" dirty="0">
                          <a:solidFill>
                            <a:schemeClr val="bg1"/>
                          </a:solidFill>
                        </a:rPr>
                        <a:t>LESS SENSITIVE</a:t>
                      </a:r>
                    </a:p>
                  </a:txBody>
                  <a:tcPr>
                    <a:noFill/>
                  </a:tcPr>
                </a:tc>
                <a:tc>
                  <a:txBody>
                    <a:bodyPr/>
                    <a:lstStyle/>
                    <a:p>
                      <a:r>
                        <a:rPr lang="en-IN" sz="1200" dirty="0">
                          <a:solidFill>
                            <a:schemeClr val="bg1"/>
                          </a:solidFill>
                        </a:rPr>
                        <a:t>LESS SENSITIVE</a:t>
                      </a:r>
                    </a:p>
                  </a:txBody>
                  <a:tcPr>
                    <a:noFill/>
                  </a:tcPr>
                </a:tc>
                <a:tc>
                  <a:txBody>
                    <a:bodyPr/>
                    <a:lstStyle/>
                    <a:p>
                      <a:r>
                        <a:rPr lang="en-IN" sz="1200" dirty="0">
                          <a:solidFill>
                            <a:schemeClr val="bg1"/>
                          </a:solidFill>
                        </a:rPr>
                        <a:t> NOT SENSITIVE</a:t>
                      </a:r>
                    </a:p>
                  </a:txBody>
                  <a:tcPr>
                    <a:noFill/>
                  </a:tcPr>
                </a:tc>
                <a:extLst>
                  <a:ext uri="{0D108BD9-81ED-4DB2-BD59-A6C34878D82A}">
                    <a16:rowId xmlns:a16="http://schemas.microsoft.com/office/drawing/2014/main" val="2801168301"/>
                  </a:ext>
                </a:extLst>
              </a:tr>
              <a:tr h="630968">
                <a:tc>
                  <a:txBody>
                    <a:bodyPr/>
                    <a:lstStyle/>
                    <a:p>
                      <a:r>
                        <a:rPr lang="en-IN" sz="1200" dirty="0" err="1">
                          <a:solidFill>
                            <a:schemeClr val="bg1"/>
                          </a:solidFill>
                        </a:rPr>
                        <a:t>XgBOOST</a:t>
                      </a:r>
                      <a:endParaRPr lang="en-IN" sz="1200" dirty="0">
                        <a:solidFill>
                          <a:schemeClr val="bg1"/>
                        </a:solidFill>
                      </a:endParaRPr>
                    </a:p>
                  </a:txBody>
                  <a:tcPr>
                    <a:noFill/>
                  </a:tcPr>
                </a:tc>
                <a:tc>
                  <a:txBody>
                    <a:bodyPr/>
                    <a:lstStyle/>
                    <a:p>
                      <a:r>
                        <a:rPr lang="en-IN" sz="1200" dirty="0">
                          <a:solidFill>
                            <a:schemeClr val="bg1"/>
                          </a:solidFill>
                        </a:rPr>
                        <a:t>MODERATELY SENSITIVE</a:t>
                      </a:r>
                    </a:p>
                  </a:txBody>
                  <a:tcPr>
                    <a:noFill/>
                  </a:tcPr>
                </a:tc>
                <a:tc>
                  <a:txBody>
                    <a:bodyPr/>
                    <a:lstStyle/>
                    <a:p>
                      <a:r>
                        <a:rPr lang="en-IN" sz="1200" dirty="0">
                          <a:solidFill>
                            <a:schemeClr val="bg1"/>
                          </a:solidFill>
                        </a:rPr>
                        <a:t>LESS SENSITIVE</a:t>
                      </a:r>
                    </a:p>
                  </a:txBody>
                  <a:tcPr>
                    <a:noFill/>
                  </a:tcPr>
                </a:tc>
                <a:tc>
                  <a:txBody>
                    <a:bodyPr/>
                    <a:lstStyle/>
                    <a:p>
                      <a:r>
                        <a:rPr lang="en-IN" sz="1200" dirty="0">
                          <a:solidFill>
                            <a:schemeClr val="bg1"/>
                          </a:solidFill>
                        </a:rPr>
                        <a:t>NOT SENSITIVE</a:t>
                      </a:r>
                    </a:p>
                  </a:txBody>
                  <a:tcPr>
                    <a:noFill/>
                  </a:tcPr>
                </a:tc>
                <a:extLst>
                  <a:ext uri="{0D108BD9-81ED-4DB2-BD59-A6C34878D82A}">
                    <a16:rowId xmlns:a16="http://schemas.microsoft.com/office/drawing/2014/main" val="3518491208"/>
                  </a:ext>
                </a:extLst>
              </a:tr>
              <a:tr h="630968">
                <a:tc>
                  <a:txBody>
                    <a:bodyPr/>
                    <a:lstStyle/>
                    <a:p>
                      <a:r>
                        <a:rPr lang="en-IN" sz="1200" dirty="0" err="1">
                          <a:solidFill>
                            <a:schemeClr val="bg1"/>
                          </a:solidFill>
                        </a:rPr>
                        <a:t>AdaBOOST</a:t>
                      </a:r>
                      <a:endParaRPr lang="en-IN" sz="1200" dirty="0">
                        <a:solidFill>
                          <a:schemeClr val="bg1"/>
                        </a:solidFill>
                      </a:endParaRPr>
                    </a:p>
                  </a:txBody>
                  <a:tcPr>
                    <a:noFill/>
                  </a:tcPr>
                </a:tc>
                <a:tc>
                  <a:txBody>
                    <a:bodyPr/>
                    <a:lstStyle/>
                    <a:p>
                      <a:r>
                        <a:rPr lang="en-IN" sz="1200" dirty="0">
                          <a:solidFill>
                            <a:schemeClr val="bg1"/>
                          </a:solidFill>
                        </a:rPr>
                        <a:t>SENSITIVE</a:t>
                      </a:r>
                    </a:p>
                  </a:txBody>
                  <a:tcPr>
                    <a:noFill/>
                  </a:tcPr>
                </a:tc>
                <a:tc>
                  <a:txBody>
                    <a:bodyPr/>
                    <a:lstStyle/>
                    <a:p>
                      <a:r>
                        <a:rPr lang="en-IN" sz="1200" dirty="0">
                          <a:solidFill>
                            <a:schemeClr val="bg1"/>
                          </a:solidFill>
                        </a:rPr>
                        <a:t>LESS SENSITIVE</a:t>
                      </a:r>
                    </a:p>
                  </a:txBody>
                  <a:tcPr>
                    <a:noFill/>
                  </a:tcPr>
                </a:tc>
                <a:tc>
                  <a:txBody>
                    <a:bodyPr/>
                    <a:lstStyle/>
                    <a:p>
                      <a:r>
                        <a:rPr lang="en-IN" sz="1200" dirty="0">
                          <a:solidFill>
                            <a:schemeClr val="bg1"/>
                          </a:solidFill>
                        </a:rPr>
                        <a:t>SENSITIVE</a:t>
                      </a:r>
                    </a:p>
                  </a:txBody>
                  <a:tcPr>
                    <a:noFill/>
                  </a:tcPr>
                </a:tc>
                <a:extLst>
                  <a:ext uri="{0D108BD9-81ED-4DB2-BD59-A6C34878D82A}">
                    <a16:rowId xmlns:a16="http://schemas.microsoft.com/office/drawing/2014/main" val="3510766201"/>
                  </a:ext>
                </a:extLst>
              </a:tr>
              <a:tr h="630968">
                <a:tc>
                  <a:txBody>
                    <a:bodyPr/>
                    <a:lstStyle/>
                    <a:p>
                      <a:r>
                        <a:rPr lang="en-IN" sz="1200" dirty="0" err="1">
                          <a:solidFill>
                            <a:schemeClr val="bg1"/>
                          </a:solidFill>
                        </a:rPr>
                        <a:t>GradientBOOST</a:t>
                      </a:r>
                      <a:endParaRPr lang="en-IN" sz="1200" dirty="0">
                        <a:solidFill>
                          <a:schemeClr val="bg1"/>
                        </a:solidFill>
                      </a:endParaRPr>
                    </a:p>
                  </a:txBody>
                  <a:tcPr>
                    <a:noFill/>
                  </a:tcPr>
                </a:tc>
                <a:tc>
                  <a:txBody>
                    <a:bodyPr/>
                    <a:lstStyle/>
                    <a:p>
                      <a:r>
                        <a:rPr lang="en-IN" sz="1200" dirty="0">
                          <a:solidFill>
                            <a:schemeClr val="bg1"/>
                          </a:solidFill>
                        </a:rPr>
                        <a:t>SENSITIVE</a:t>
                      </a:r>
                    </a:p>
                  </a:txBody>
                  <a:tcPr>
                    <a:noFill/>
                  </a:tcPr>
                </a:tc>
                <a:tc>
                  <a:txBody>
                    <a:bodyPr/>
                    <a:lstStyle/>
                    <a:p>
                      <a:r>
                        <a:rPr lang="en-IN" sz="1200" dirty="0">
                          <a:solidFill>
                            <a:schemeClr val="bg1"/>
                          </a:solidFill>
                        </a:rPr>
                        <a:t>LESS SENSITIVE</a:t>
                      </a:r>
                    </a:p>
                  </a:txBody>
                  <a:tcPr>
                    <a:noFill/>
                  </a:tcPr>
                </a:tc>
                <a:tc>
                  <a:txBody>
                    <a:bodyPr/>
                    <a:lstStyle/>
                    <a:p>
                      <a:r>
                        <a:rPr lang="en-IN" sz="1200" dirty="0">
                          <a:solidFill>
                            <a:schemeClr val="bg1"/>
                          </a:solidFill>
                        </a:rPr>
                        <a:t>SENSITIVE</a:t>
                      </a:r>
                    </a:p>
                  </a:txBody>
                  <a:tcPr>
                    <a:noFill/>
                  </a:tcPr>
                </a:tc>
                <a:extLst>
                  <a:ext uri="{0D108BD9-81ED-4DB2-BD59-A6C34878D82A}">
                    <a16:rowId xmlns:a16="http://schemas.microsoft.com/office/drawing/2014/main" val="2843750379"/>
                  </a:ext>
                </a:extLst>
              </a:tr>
            </a:tbl>
          </a:graphicData>
        </a:graphic>
      </p:graphicFrame>
      <p:sp>
        <p:nvSpPr>
          <p:cNvPr id="14" name="TextBox 13">
            <a:extLst>
              <a:ext uri="{FF2B5EF4-FFF2-40B4-BE49-F238E27FC236}">
                <a16:creationId xmlns:a16="http://schemas.microsoft.com/office/drawing/2014/main" id="{E33B2BA5-82D3-A801-522E-3A5E60F292B7}"/>
              </a:ext>
            </a:extLst>
          </p:cNvPr>
          <p:cNvSpPr txBox="1"/>
          <p:nvPr/>
        </p:nvSpPr>
        <p:spPr>
          <a:xfrm>
            <a:off x="3594" y="374578"/>
            <a:ext cx="4974741" cy="984885"/>
          </a:xfrm>
          <a:prstGeom prst="rect">
            <a:avLst/>
          </a:prstGeom>
          <a:noFill/>
        </p:spPr>
        <p:txBody>
          <a:bodyPr wrap="square">
            <a:spAutoFit/>
          </a:bodyPr>
          <a:lstStyle/>
          <a:p>
            <a:endParaRPr lang="en-IN" dirty="0"/>
          </a:p>
          <a:p>
            <a:pPr marL="285750" indent="-285750">
              <a:buFont typeface="Arial" panose="020B0604020202020204" pitchFamily="34" charset="0"/>
              <a:buChar char="•"/>
            </a:pPr>
            <a:r>
              <a:rPr lang="en-IN" sz="1000" dirty="0"/>
              <a:t>Target class imbalance occurs when the number of instances in different classes varies significantly in a dataset.</a:t>
            </a:r>
          </a:p>
          <a:p>
            <a:pPr marL="285750" indent="-285750">
              <a:buFont typeface="Arial" panose="020B0604020202020204" pitchFamily="34" charset="0"/>
              <a:buChar char="•"/>
            </a:pPr>
            <a:r>
              <a:rPr lang="en-IN" sz="1000" dirty="0"/>
              <a:t>Imbalanced classes can lead to biased model performance.</a:t>
            </a:r>
          </a:p>
          <a:p>
            <a:pPr marL="285750" indent="-285750">
              <a:buFont typeface="Arial" panose="020B0604020202020204" pitchFamily="34" charset="0"/>
              <a:buChar char="•"/>
            </a:pPr>
            <a:r>
              <a:rPr lang="en-IN" sz="1000" dirty="0"/>
              <a:t>Addressing class imbalance is crucial for accurate and fair machine learning models</a:t>
            </a:r>
          </a:p>
        </p:txBody>
      </p:sp>
    </p:spTree>
    <p:extLst>
      <p:ext uri="{BB962C8B-B14F-4D97-AF65-F5344CB8AC3E}">
        <p14:creationId xmlns:p14="http://schemas.microsoft.com/office/powerpoint/2010/main" val="17149096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39349F-3BAF-5057-805F-13C95BF2FD05}"/>
              </a:ext>
            </a:extLst>
          </p:cNvPr>
          <p:cNvSpPr txBox="1"/>
          <p:nvPr/>
        </p:nvSpPr>
        <p:spPr>
          <a:xfrm>
            <a:off x="219467" y="173178"/>
            <a:ext cx="4154125" cy="369332"/>
          </a:xfrm>
          <a:prstGeom prst="rect">
            <a:avLst/>
          </a:prstGeom>
          <a:noFill/>
          <a:ln>
            <a:solidFill>
              <a:srgbClr val="002060"/>
            </a:solidFill>
          </a:ln>
        </p:spPr>
        <p:txBody>
          <a:bodyPr wrap="square" rtlCol="0">
            <a:spAutoFit/>
          </a:bodyPr>
          <a:lstStyle/>
          <a:p>
            <a:r>
              <a:rPr lang="en-US" b="1" kern="0" dirty="0">
                <a:latin typeface="Calibri" panose="020F0502020204030204" pitchFamily="34" charset="0"/>
                <a:ea typeface="Calibri" panose="020F0502020204030204" pitchFamily="34" charset="0"/>
              </a:rPr>
              <a:t>CLASSIFICATION MODELS ASSUMPTIONS</a:t>
            </a:r>
            <a:endParaRPr lang="en-IN" b="1" dirty="0"/>
          </a:p>
        </p:txBody>
      </p:sp>
      <p:sp>
        <p:nvSpPr>
          <p:cNvPr id="8" name="Oval 7">
            <a:extLst>
              <a:ext uri="{FF2B5EF4-FFF2-40B4-BE49-F238E27FC236}">
                <a16:creationId xmlns:a16="http://schemas.microsoft.com/office/drawing/2014/main" id="{DFFF8811-79FA-754E-1EFE-3D544198E2C4}"/>
              </a:ext>
            </a:extLst>
          </p:cNvPr>
          <p:cNvSpPr/>
          <p:nvPr/>
        </p:nvSpPr>
        <p:spPr>
          <a:xfrm>
            <a:off x="309851" y="1545857"/>
            <a:ext cx="1096856" cy="1050694"/>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6" descr="Predictive HR Analytics: What is Logistic Regression? - HR Analytics 101">
            <a:extLst>
              <a:ext uri="{FF2B5EF4-FFF2-40B4-BE49-F238E27FC236}">
                <a16:creationId xmlns:a16="http://schemas.microsoft.com/office/drawing/2014/main" id="{029C04FC-EECF-0046-3327-10D7B2F71203}"/>
              </a:ext>
            </a:extLst>
          </p:cNvPr>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7432" t="13338" r="10706" b="13818"/>
          <a:stretch/>
        </p:blipFill>
        <p:spPr bwMode="auto">
          <a:xfrm>
            <a:off x="474453" y="1792007"/>
            <a:ext cx="681184" cy="60613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9FE56B50-8855-748D-8A13-CB7880D1BD5C}"/>
              </a:ext>
            </a:extLst>
          </p:cNvPr>
          <p:cNvCxnSpPr>
            <a:cxnSpLocks/>
            <a:stCxn id="8" idx="6"/>
          </p:cNvCxnSpPr>
          <p:nvPr/>
        </p:nvCxnSpPr>
        <p:spPr>
          <a:xfrm flipV="1">
            <a:off x="1406707" y="2043813"/>
            <a:ext cx="8233131" cy="27391"/>
          </a:xfrm>
          <a:prstGeom prst="straightConnector1">
            <a:avLst/>
          </a:prstGeom>
          <a:ln w="57150">
            <a:solidFill>
              <a:srgbClr val="0A1A49"/>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741A51-8646-AC61-3E3E-4A6AFA360F59}"/>
              </a:ext>
            </a:extLst>
          </p:cNvPr>
          <p:cNvSpPr txBox="1"/>
          <p:nvPr/>
        </p:nvSpPr>
        <p:spPr>
          <a:xfrm>
            <a:off x="85851" y="2693915"/>
            <a:ext cx="2139571" cy="2092881"/>
          </a:xfrm>
          <a:prstGeom prst="rect">
            <a:avLst/>
          </a:prstGeom>
          <a:noFill/>
        </p:spPr>
        <p:txBody>
          <a:bodyPr wrap="square">
            <a:spAutoFit/>
          </a:bodyPr>
          <a:lstStyle/>
          <a:p>
            <a:r>
              <a:rPr lang="en-IN" sz="1000" b="1" i="0" dirty="0">
                <a:solidFill>
                  <a:srgbClr val="0D0D0D"/>
                </a:solidFill>
                <a:effectLst/>
                <a:latin typeface="Söhne"/>
              </a:rPr>
              <a:t>LOGISTIC REGRESSION</a:t>
            </a:r>
            <a:endParaRPr lang="en-IN" sz="1000" dirty="0"/>
          </a:p>
          <a:p>
            <a:pPr marL="171450" indent="-171450">
              <a:buFont typeface="Arial" panose="020B0604020202020204" pitchFamily="34" charset="0"/>
              <a:buChar char="•"/>
            </a:pPr>
            <a:endParaRPr lang="en-IN" sz="1000" dirty="0"/>
          </a:p>
          <a:p>
            <a:pPr marL="171450" indent="-171450">
              <a:buFont typeface="Arial" panose="020B0604020202020204" pitchFamily="34" charset="0"/>
              <a:buChar char="•"/>
            </a:pPr>
            <a:r>
              <a:rPr lang="en-IN" sz="1000" dirty="0"/>
              <a:t>Linear relationship between features and log-odds of the response variable.</a:t>
            </a:r>
          </a:p>
          <a:p>
            <a:pPr marL="171450" indent="-171450">
              <a:buFont typeface="Arial" panose="020B0604020202020204" pitchFamily="34" charset="0"/>
              <a:buChar char="•"/>
            </a:pPr>
            <a:r>
              <a:rPr lang="en-IN" sz="1000" dirty="0"/>
              <a:t>Absence of multicollinearity (high correlation between independent variables).</a:t>
            </a:r>
          </a:p>
          <a:p>
            <a:pPr marL="171450" indent="-171450">
              <a:buFont typeface="Arial" panose="020B0604020202020204" pitchFamily="34" charset="0"/>
              <a:buChar char="•"/>
            </a:pPr>
            <a:r>
              <a:rPr lang="en-IN" sz="1000" dirty="0"/>
              <a:t>Observations are independent of each other.</a:t>
            </a:r>
          </a:p>
          <a:p>
            <a:pPr marL="171450" indent="-171450">
              <a:buFont typeface="Arial" panose="020B0604020202020204" pitchFamily="34" charset="0"/>
              <a:buChar char="•"/>
            </a:pPr>
            <a:r>
              <a:rPr lang="en-IN" sz="1000" dirty="0"/>
              <a:t>No significant outliers in the data.</a:t>
            </a:r>
          </a:p>
          <a:p>
            <a:pPr marL="171450" indent="-171450">
              <a:buFont typeface="Arial" panose="020B0604020202020204" pitchFamily="34" charset="0"/>
              <a:buChar char="•"/>
            </a:pPr>
            <a:r>
              <a:rPr lang="en-IN" sz="1000" dirty="0"/>
              <a:t>Dependent variable is binary or ordinal</a:t>
            </a:r>
          </a:p>
        </p:txBody>
      </p:sp>
      <p:sp>
        <p:nvSpPr>
          <p:cNvPr id="17" name="Oval 16">
            <a:extLst>
              <a:ext uri="{FF2B5EF4-FFF2-40B4-BE49-F238E27FC236}">
                <a16:creationId xmlns:a16="http://schemas.microsoft.com/office/drawing/2014/main" id="{15D9194B-BAA3-B4EC-89F2-B16333E5C529}"/>
              </a:ext>
            </a:extLst>
          </p:cNvPr>
          <p:cNvSpPr/>
          <p:nvPr/>
        </p:nvSpPr>
        <p:spPr>
          <a:xfrm>
            <a:off x="2670613" y="1593755"/>
            <a:ext cx="1096856" cy="1050694"/>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a:extLst>
              <a:ext uri="{FF2B5EF4-FFF2-40B4-BE49-F238E27FC236}">
                <a16:creationId xmlns:a16="http://schemas.microsoft.com/office/drawing/2014/main" id="{455D3463-4C00-F8A1-D14B-67C9630E8373}"/>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2853734" y="1688645"/>
            <a:ext cx="765117" cy="765117"/>
          </a:xfrm>
          <a:prstGeom prst="rect">
            <a:avLst/>
          </a:prstGeom>
        </p:spPr>
      </p:pic>
      <p:sp>
        <p:nvSpPr>
          <p:cNvPr id="19" name="TextBox 18">
            <a:extLst>
              <a:ext uri="{FF2B5EF4-FFF2-40B4-BE49-F238E27FC236}">
                <a16:creationId xmlns:a16="http://schemas.microsoft.com/office/drawing/2014/main" id="{943FE4A1-5124-74B5-5E7B-6583E3127665}"/>
              </a:ext>
            </a:extLst>
          </p:cNvPr>
          <p:cNvSpPr txBox="1"/>
          <p:nvPr/>
        </p:nvSpPr>
        <p:spPr>
          <a:xfrm>
            <a:off x="2670613" y="2745281"/>
            <a:ext cx="2435703" cy="1477328"/>
          </a:xfrm>
          <a:prstGeom prst="rect">
            <a:avLst/>
          </a:prstGeom>
          <a:noFill/>
        </p:spPr>
        <p:txBody>
          <a:bodyPr wrap="square">
            <a:spAutoFit/>
          </a:bodyPr>
          <a:lstStyle/>
          <a:p>
            <a:r>
              <a:rPr lang="en-IN" sz="1000" b="1" i="0" dirty="0">
                <a:solidFill>
                  <a:srgbClr val="0D0D0D"/>
                </a:solidFill>
                <a:effectLst/>
                <a:latin typeface="Söhne"/>
              </a:rPr>
              <a:t>DECISION TREE</a:t>
            </a:r>
            <a:endParaRPr lang="en-IN" sz="1000" dirty="0"/>
          </a:p>
          <a:p>
            <a:pPr marL="171450" indent="-171450">
              <a:buFont typeface="Arial" panose="020B0604020202020204" pitchFamily="34" charset="0"/>
              <a:buChar char="•"/>
            </a:pPr>
            <a:endParaRPr lang="en-IN" sz="1000" dirty="0"/>
          </a:p>
          <a:p>
            <a:pPr marL="171450" indent="-171450" algn="l">
              <a:buFont typeface="Arial" panose="020B0604020202020204" pitchFamily="34" charset="0"/>
              <a:buChar char="•"/>
            </a:pPr>
            <a:r>
              <a:rPr lang="en-US" sz="1000" b="0" i="0" dirty="0">
                <a:solidFill>
                  <a:srgbClr val="0D0D0D"/>
                </a:solidFill>
                <a:effectLst/>
                <a:latin typeface="Söhne"/>
              </a:rPr>
              <a:t>Assumes data is axis-aligned (splits are made along the axes).</a:t>
            </a:r>
          </a:p>
          <a:p>
            <a:pPr marL="171450" indent="-171450" algn="l">
              <a:buFont typeface="Arial" panose="020B0604020202020204" pitchFamily="34" charset="0"/>
              <a:buChar char="•"/>
            </a:pPr>
            <a:r>
              <a:rPr lang="en-US" sz="1000" b="0" i="0" dirty="0">
                <a:solidFill>
                  <a:srgbClr val="0D0D0D"/>
                </a:solidFill>
                <a:effectLst/>
                <a:latin typeface="Söhne"/>
              </a:rPr>
              <a:t>Non-parametric, so no specific distributional assumptions.</a:t>
            </a:r>
          </a:p>
          <a:p>
            <a:pPr marL="171450" indent="-171450" algn="l">
              <a:buFont typeface="Arial" panose="020B0604020202020204" pitchFamily="34" charset="0"/>
              <a:buChar char="•"/>
            </a:pPr>
            <a:r>
              <a:rPr lang="en-US" sz="1000" b="0" i="0" dirty="0">
                <a:solidFill>
                  <a:srgbClr val="0D0D0D"/>
                </a:solidFill>
                <a:effectLst/>
                <a:latin typeface="Söhne"/>
              </a:rPr>
              <a:t>Can handle both numerical and categorical data.</a:t>
            </a:r>
          </a:p>
          <a:p>
            <a:pPr marL="171450" indent="-171450">
              <a:buFont typeface="Arial" panose="020B0604020202020204" pitchFamily="34" charset="0"/>
              <a:buChar char="•"/>
            </a:pPr>
            <a:endParaRPr lang="en-IN" sz="1000" dirty="0"/>
          </a:p>
        </p:txBody>
      </p:sp>
      <p:sp>
        <p:nvSpPr>
          <p:cNvPr id="21" name="Oval 20">
            <a:extLst>
              <a:ext uri="{FF2B5EF4-FFF2-40B4-BE49-F238E27FC236}">
                <a16:creationId xmlns:a16="http://schemas.microsoft.com/office/drawing/2014/main" id="{8398CC63-7C39-744A-CF3A-51D089E946AD}"/>
              </a:ext>
            </a:extLst>
          </p:cNvPr>
          <p:cNvSpPr/>
          <p:nvPr/>
        </p:nvSpPr>
        <p:spPr>
          <a:xfrm>
            <a:off x="5674999" y="1569729"/>
            <a:ext cx="1096856" cy="1050694"/>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Picture 10" descr="Naive Bayes Algorithm: Theory, Assumptions &amp; Implementation">
            <a:extLst>
              <a:ext uri="{FF2B5EF4-FFF2-40B4-BE49-F238E27FC236}">
                <a16:creationId xmlns:a16="http://schemas.microsoft.com/office/drawing/2014/main" id="{440BA3E3-89F6-ECDA-8597-A0CE465974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8983" y="1956452"/>
            <a:ext cx="899451" cy="32530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665F227-2E6C-92B0-5DF9-C82F3C5957AA}"/>
              </a:ext>
            </a:extLst>
          </p:cNvPr>
          <p:cNvSpPr txBox="1"/>
          <p:nvPr/>
        </p:nvSpPr>
        <p:spPr>
          <a:xfrm>
            <a:off x="5551507" y="2783588"/>
            <a:ext cx="2139572" cy="1323439"/>
          </a:xfrm>
          <a:prstGeom prst="rect">
            <a:avLst/>
          </a:prstGeom>
          <a:noFill/>
        </p:spPr>
        <p:txBody>
          <a:bodyPr wrap="square">
            <a:spAutoFit/>
          </a:bodyPr>
          <a:lstStyle/>
          <a:p>
            <a:r>
              <a:rPr lang="en-IN" sz="1000" b="1" dirty="0"/>
              <a:t>NAIVE BAYES</a:t>
            </a:r>
          </a:p>
          <a:p>
            <a:endParaRPr lang="en-IN" sz="1000" dirty="0"/>
          </a:p>
          <a:p>
            <a:pPr marL="171450" indent="-171450">
              <a:buFont typeface="Arial" panose="020B0604020202020204" pitchFamily="34" charset="0"/>
              <a:buChar char="•"/>
            </a:pPr>
            <a:r>
              <a:rPr lang="en-IN" sz="1000" dirty="0"/>
              <a:t>Assumes independence between features given the class.</a:t>
            </a:r>
          </a:p>
          <a:p>
            <a:pPr marL="171450" indent="-171450">
              <a:buFont typeface="Arial" panose="020B0604020202020204" pitchFamily="34" charset="0"/>
              <a:buChar char="•"/>
            </a:pPr>
            <a:r>
              <a:rPr lang="en-IN" sz="1000" dirty="0"/>
              <a:t>Assumes features follow a specified distribution (e.g., Gaussian for continuous features in Gaussian Naive Bayes).</a:t>
            </a:r>
          </a:p>
        </p:txBody>
      </p:sp>
      <p:sp>
        <p:nvSpPr>
          <p:cNvPr id="24" name="Oval 23">
            <a:extLst>
              <a:ext uri="{FF2B5EF4-FFF2-40B4-BE49-F238E27FC236}">
                <a16:creationId xmlns:a16="http://schemas.microsoft.com/office/drawing/2014/main" id="{8B7FEED3-ADD4-2FEA-235A-E0F41A544500}"/>
              </a:ext>
            </a:extLst>
          </p:cNvPr>
          <p:cNvSpPr/>
          <p:nvPr/>
        </p:nvSpPr>
        <p:spPr>
          <a:xfrm>
            <a:off x="8761745" y="1518466"/>
            <a:ext cx="1096856" cy="1050694"/>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12" descr="Random forest line icon. Decision trees symbol. Machine learning technique  that's used to solve regression and classification problems. Complex  problems solution. Vector illustration, flat, clip art. Stock Vector |  Adobe Stock">
            <a:extLst>
              <a:ext uri="{FF2B5EF4-FFF2-40B4-BE49-F238E27FC236}">
                <a16:creationId xmlns:a16="http://schemas.microsoft.com/office/drawing/2014/main" id="{48993069-54D1-33AE-0021-81C8CEA16827}"/>
              </a:ext>
            </a:extLst>
          </p:cNvPr>
          <p:cNvPicPr>
            <a:picLocks noChangeAspect="1" noChangeArrowheads="1"/>
          </p:cNvPicPr>
          <p:nvPr/>
        </p:nvPicPr>
        <p:blipFill rotWithShape="1">
          <a:blip r:embed="rId6">
            <a:biLevel thresh="75000"/>
            <a:extLst>
              <a:ext uri="{28A0092B-C50C-407E-A947-70E740481C1C}">
                <a14:useLocalDpi xmlns:a14="http://schemas.microsoft.com/office/drawing/2010/main" val="0"/>
              </a:ext>
            </a:extLst>
          </a:blip>
          <a:srcRect l="6649" r="7167"/>
          <a:stretch/>
        </p:blipFill>
        <p:spPr bwMode="auto">
          <a:xfrm>
            <a:off x="8872647" y="1833286"/>
            <a:ext cx="875052" cy="57163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6B657E8A-228E-5FA7-EFDF-0A8F125B6A6D}"/>
              </a:ext>
            </a:extLst>
          </p:cNvPr>
          <p:cNvSpPr txBox="1"/>
          <p:nvPr/>
        </p:nvSpPr>
        <p:spPr>
          <a:xfrm>
            <a:off x="8387193" y="2862370"/>
            <a:ext cx="2268388" cy="1631216"/>
          </a:xfrm>
          <a:prstGeom prst="rect">
            <a:avLst/>
          </a:prstGeom>
          <a:noFill/>
        </p:spPr>
        <p:txBody>
          <a:bodyPr wrap="square">
            <a:spAutoFit/>
          </a:bodyPr>
          <a:lstStyle/>
          <a:p>
            <a:r>
              <a:rPr lang="en-IN" sz="1000" b="1" dirty="0"/>
              <a:t>RANDOM FOREST</a:t>
            </a:r>
            <a:endParaRPr lang="en-IN" sz="1000" dirty="0"/>
          </a:p>
          <a:p>
            <a:pPr marL="171450" indent="-171450">
              <a:buFont typeface="Arial" panose="020B0604020202020204" pitchFamily="34" charset="0"/>
              <a:buChar char="•"/>
            </a:pPr>
            <a:endParaRPr lang="en-IN" sz="1000" dirty="0"/>
          </a:p>
          <a:p>
            <a:pPr marL="171450" indent="-171450">
              <a:buFont typeface="Arial" panose="020B0604020202020204" pitchFamily="34" charset="0"/>
              <a:buChar char="•"/>
            </a:pPr>
            <a:r>
              <a:rPr lang="en-IN" sz="1000" dirty="0"/>
              <a:t>Ensemble method that builds multiple decision trees.</a:t>
            </a:r>
          </a:p>
          <a:p>
            <a:pPr marL="171450" indent="-171450">
              <a:buFont typeface="Arial" panose="020B0604020202020204" pitchFamily="34" charset="0"/>
              <a:buChar char="•"/>
            </a:pPr>
            <a:r>
              <a:rPr lang="en-IN" sz="1000" dirty="0"/>
              <a:t>Each tree is constructed independently, and their predictions are averaged.</a:t>
            </a:r>
          </a:p>
          <a:p>
            <a:pPr marL="171450" indent="-171450">
              <a:buFont typeface="Arial" panose="020B0604020202020204" pitchFamily="34" charset="0"/>
              <a:buChar char="•"/>
            </a:pPr>
            <a:r>
              <a:rPr lang="en-IN" sz="1000" dirty="0"/>
              <a:t>Can handle missing values and maintain accuracy with imbalanced classes</a:t>
            </a:r>
          </a:p>
        </p:txBody>
      </p:sp>
      <p:cxnSp>
        <p:nvCxnSpPr>
          <p:cNvPr id="31" name="Connector: Elbow 30">
            <a:extLst>
              <a:ext uri="{FF2B5EF4-FFF2-40B4-BE49-F238E27FC236}">
                <a16:creationId xmlns:a16="http://schemas.microsoft.com/office/drawing/2014/main" id="{861577B1-8513-F7BA-3487-CB6B2BD6F318}"/>
              </a:ext>
            </a:extLst>
          </p:cNvPr>
          <p:cNvCxnSpPr>
            <a:cxnSpLocks/>
            <a:stCxn id="24" idx="6"/>
          </p:cNvCxnSpPr>
          <p:nvPr/>
        </p:nvCxnSpPr>
        <p:spPr>
          <a:xfrm flipH="1">
            <a:off x="8761745" y="2043813"/>
            <a:ext cx="1096856" cy="3356323"/>
          </a:xfrm>
          <a:prstGeom prst="bentConnector4">
            <a:avLst>
              <a:gd name="adj1" fmla="val -97915"/>
              <a:gd name="adj2" fmla="val 94837"/>
            </a:avLst>
          </a:prstGeom>
          <a:ln w="57150">
            <a:solidFill>
              <a:srgbClr val="0A1A49"/>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668F298-F014-484F-CE18-3E1505A1ABE2}"/>
              </a:ext>
            </a:extLst>
          </p:cNvPr>
          <p:cNvSpPr txBox="1"/>
          <p:nvPr/>
        </p:nvSpPr>
        <p:spPr>
          <a:xfrm>
            <a:off x="7750695" y="5605353"/>
            <a:ext cx="2376716" cy="1169551"/>
          </a:xfrm>
          <a:prstGeom prst="rect">
            <a:avLst/>
          </a:prstGeom>
          <a:noFill/>
        </p:spPr>
        <p:txBody>
          <a:bodyPr wrap="square">
            <a:spAutoFit/>
          </a:bodyPr>
          <a:lstStyle/>
          <a:p>
            <a:pPr algn="l"/>
            <a:r>
              <a:rPr lang="en-US" sz="1000" b="1" dirty="0">
                <a:solidFill>
                  <a:srgbClr val="0D0D0D"/>
                </a:solidFill>
              </a:rPr>
              <a:t>XGBOOST</a:t>
            </a:r>
          </a:p>
          <a:p>
            <a:pPr algn="l"/>
            <a:endParaRPr lang="en-US" sz="1000" dirty="0">
              <a:solidFill>
                <a:srgbClr val="0D0D0D"/>
              </a:solidFill>
              <a:latin typeface="Söhne"/>
            </a:endParaRPr>
          </a:p>
          <a:p>
            <a:pPr marL="285750" indent="-285750" algn="l">
              <a:buFont typeface="Arial" panose="020B0604020202020204" pitchFamily="34" charset="0"/>
              <a:buChar char="•"/>
            </a:pPr>
            <a:r>
              <a:rPr lang="en-US" sz="1000" b="0" i="0" dirty="0">
                <a:solidFill>
                  <a:srgbClr val="0D0D0D"/>
                </a:solidFill>
                <a:effectLst/>
                <a:latin typeface="Söhne"/>
              </a:rPr>
              <a:t>Ensemble method based on boosting.</a:t>
            </a:r>
          </a:p>
          <a:p>
            <a:pPr marL="285750" indent="-285750" algn="l">
              <a:buFont typeface="Arial" panose="020B0604020202020204" pitchFamily="34" charset="0"/>
              <a:buChar char="•"/>
            </a:pPr>
            <a:r>
              <a:rPr lang="en-US" sz="1000" b="0" i="0" dirty="0">
                <a:solidFill>
                  <a:srgbClr val="0D0D0D"/>
                </a:solidFill>
                <a:effectLst/>
                <a:latin typeface="Söhne"/>
              </a:rPr>
              <a:t>Uses a gradient boosting framework.</a:t>
            </a:r>
          </a:p>
          <a:p>
            <a:pPr marL="285750" indent="-285750" algn="l">
              <a:buFont typeface="Arial" panose="020B0604020202020204" pitchFamily="34" charset="0"/>
              <a:buChar char="•"/>
            </a:pPr>
            <a:r>
              <a:rPr lang="en-US" sz="1000" b="0" i="0" dirty="0">
                <a:solidFill>
                  <a:srgbClr val="0D0D0D"/>
                </a:solidFill>
                <a:effectLst/>
                <a:latin typeface="Söhne"/>
              </a:rPr>
              <a:t>Regularization terms are applied to control overfitting</a:t>
            </a:r>
          </a:p>
        </p:txBody>
      </p:sp>
      <p:cxnSp>
        <p:nvCxnSpPr>
          <p:cNvPr id="52" name="Straight Arrow Connector 51">
            <a:extLst>
              <a:ext uri="{FF2B5EF4-FFF2-40B4-BE49-F238E27FC236}">
                <a16:creationId xmlns:a16="http://schemas.microsoft.com/office/drawing/2014/main" id="{94522559-453C-0104-B7AB-3720D7F91AFE}"/>
              </a:ext>
            </a:extLst>
          </p:cNvPr>
          <p:cNvCxnSpPr>
            <a:cxnSpLocks/>
          </p:cNvCxnSpPr>
          <p:nvPr/>
        </p:nvCxnSpPr>
        <p:spPr>
          <a:xfrm>
            <a:off x="3843225" y="5218794"/>
            <a:ext cx="4826322" cy="29505"/>
          </a:xfrm>
          <a:prstGeom prst="straightConnector1">
            <a:avLst/>
          </a:prstGeom>
          <a:ln w="57150">
            <a:solidFill>
              <a:srgbClr val="0A1A49"/>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7D61021E-1616-8F46-6AA7-0956F11FDDE2}"/>
              </a:ext>
            </a:extLst>
          </p:cNvPr>
          <p:cNvSpPr/>
          <p:nvPr/>
        </p:nvSpPr>
        <p:spPr>
          <a:xfrm>
            <a:off x="5781301" y="4738899"/>
            <a:ext cx="1096856" cy="1050694"/>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Oval 55">
            <a:extLst>
              <a:ext uri="{FF2B5EF4-FFF2-40B4-BE49-F238E27FC236}">
                <a16:creationId xmlns:a16="http://schemas.microsoft.com/office/drawing/2014/main" id="{7C3BFB07-B6A8-864D-5412-FC57FB19C481}"/>
              </a:ext>
            </a:extLst>
          </p:cNvPr>
          <p:cNvSpPr/>
          <p:nvPr/>
        </p:nvSpPr>
        <p:spPr>
          <a:xfrm>
            <a:off x="3256429" y="4738899"/>
            <a:ext cx="1096856" cy="1050694"/>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7" name="Picture 4" descr="Gauge, nitro, no2, speed, car, performance icon - Download on Iconfinder">
            <a:extLst>
              <a:ext uri="{FF2B5EF4-FFF2-40B4-BE49-F238E27FC236}">
                <a16:creationId xmlns:a16="http://schemas.microsoft.com/office/drawing/2014/main" id="{5096E9A2-FC25-AC39-CE83-1925026826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4059" y="4850640"/>
            <a:ext cx="827212" cy="82721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Gauge, nitro, no2, speed, car, performance icon - Download on Iconfinder">
            <a:extLst>
              <a:ext uri="{FF2B5EF4-FFF2-40B4-BE49-F238E27FC236}">
                <a16:creationId xmlns:a16="http://schemas.microsoft.com/office/drawing/2014/main" id="{43DFBCC8-0B86-7FC4-E193-EE9869FEE5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513" y="4850640"/>
            <a:ext cx="827212" cy="827212"/>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E1447628-6058-CFDB-88F9-55ABDCEADFF0}"/>
              </a:ext>
            </a:extLst>
          </p:cNvPr>
          <p:cNvSpPr txBox="1"/>
          <p:nvPr/>
        </p:nvSpPr>
        <p:spPr>
          <a:xfrm>
            <a:off x="1145973" y="5507122"/>
            <a:ext cx="3118956" cy="1323439"/>
          </a:xfrm>
          <a:prstGeom prst="rect">
            <a:avLst/>
          </a:prstGeom>
          <a:noFill/>
        </p:spPr>
        <p:txBody>
          <a:bodyPr wrap="square">
            <a:spAutoFit/>
          </a:bodyPr>
          <a:lstStyle/>
          <a:p>
            <a:pPr algn="l"/>
            <a:r>
              <a:rPr lang="en-US" sz="1000" b="1" dirty="0">
                <a:solidFill>
                  <a:srgbClr val="0D0D0D"/>
                </a:solidFill>
              </a:rPr>
              <a:t>ADAGBOOST</a:t>
            </a:r>
          </a:p>
          <a:p>
            <a:pPr algn="l"/>
            <a:endParaRPr lang="en-US" sz="1000" dirty="0">
              <a:solidFill>
                <a:srgbClr val="0D0D0D"/>
              </a:solidFill>
              <a:latin typeface="Söhne"/>
            </a:endParaRPr>
          </a:p>
          <a:p>
            <a:pPr marL="285750" indent="-285750" algn="l">
              <a:buFont typeface="Arial" panose="020B0604020202020204" pitchFamily="34" charset="0"/>
              <a:buChar char="•"/>
            </a:pPr>
            <a:r>
              <a:rPr lang="en-US" sz="1000" b="0" i="0" dirty="0">
                <a:solidFill>
                  <a:srgbClr val="0D0D0D"/>
                </a:solidFill>
                <a:effectLst/>
                <a:latin typeface="Söhne"/>
              </a:rPr>
              <a:t>Ensemble method that combines multiple weak learners.</a:t>
            </a:r>
          </a:p>
          <a:p>
            <a:pPr marL="285750" indent="-285750" algn="l">
              <a:buFont typeface="Arial" panose="020B0604020202020204" pitchFamily="34" charset="0"/>
              <a:buChar char="•"/>
            </a:pPr>
            <a:r>
              <a:rPr lang="en-US" sz="1000" b="0" i="0" dirty="0">
                <a:solidFill>
                  <a:srgbClr val="0D0D0D"/>
                </a:solidFill>
                <a:effectLst/>
                <a:latin typeface="Söhne"/>
              </a:rPr>
              <a:t>Each weak learner is assigned a weight based on its performance.</a:t>
            </a:r>
          </a:p>
          <a:p>
            <a:pPr marL="285750" indent="-285750" algn="l">
              <a:buFont typeface="Arial" panose="020B0604020202020204" pitchFamily="34" charset="0"/>
              <a:buChar char="•"/>
            </a:pPr>
            <a:r>
              <a:rPr lang="en-US" sz="1000" b="0" i="0" dirty="0">
                <a:solidFill>
                  <a:srgbClr val="0D0D0D"/>
                </a:solidFill>
                <a:effectLst/>
                <a:latin typeface="Söhne"/>
              </a:rPr>
              <a:t>Assumes that weak learners perform better than random chance.</a:t>
            </a:r>
          </a:p>
        </p:txBody>
      </p:sp>
      <p:sp>
        <p:nvSpPr>
          <p:cNvPr id="60" name="TextBox 59">
            <a:extLst>
              <a:ext uri="{FF2B5EF4-FFF2-40B4-BE49-F238E27FC236}">
                <a16:creationId xmlns:a16="http://schemas.microsoft.com/office/drawing/2014/main" id="{72504292-F3C5-024B-C179-62191F542868}"/>
              </a:ext>
            </a:extLst>
          </p:cNvPr>
          <p:cNvSpPr txBox="1"/>
          <p:nvPr/>
        </p:nvSpPr>
        <p:spPr>
          <a:xfrm>
            <a:off x="4815907" y="5728194"/>
            <a:ext cx="3118956" cy="1015663"/>
          </a:xfrm>
          <a:prstGeom prst="rect">
            <a:avLst/>
          </a:prstGeom>
          <a:noFill/>
        </p:spPr>
        <p:txBody>
          <a:bodyPr wrap="square">
            <a:spAutoFit/>
          </a:bodyPr>
          <a:lstStyle/>
          <a:p>
            <a:pPr algn="l"/>
            <a:r>
              <a:rPr lang="en-US" sz="1000" b="1" dirty="0">
                <a:solidFill>
                  <a:srgbClr val="0D0D0D"/>
                </a:solidFill>
              </a:rPr>
              <a:t>GRADIENT BOOST</a:t>
            </a:r>
          </a:p>
          <a:p>
            <a:pPr algn="l"/>
            <a:endParaRPr lang="en-US" sz="1000" dirty="0">
              <a:solidFill>
                <a:srgbClr val="0D0D0D"/>
              </a:solidFill>
              <a:latin typeface="Söhne"/>
            </a:endParaRPr>
          </a:p>
          <a:p>
            <a:pPr marL="285750" indent="-285750" algn="l">
              <a:buFont typeface="Arial" panose="020B0604020202020204" pitchFamily="34" charset="0"/>
              <a:buChar char="•"/>
            </a:pPr>
            <a:r>
              <a:rPr lang="en-US" sz="1000" b="0" i="0" dirty="0">
                <a:solidFill>
                  <a:srgbClr val="0D0D0D"/>
                </a:solidFill>
                <a:effectLst/>
                <a:latin typeface="Söhne"/>
              </a:rPr>
              <a:t>Ensemble method that builds trees sequentially.</a:t>
            </a:r>
          </a:p>
          <a:p>
            <a:pPr marL="285750" indent="-285750" algn="l">
              <a:buFont typeface="Arial" panose="020B0604020202020204" pitchFamily="34" charset="0"/>
              <a:buChar char="•"/>
            </a:pPr>
            <a:r>
              <a:rPr lang="en-US" sz="1000" b="0" i="0" dirty="0">
                <a:solidFill>
                  <a:srgbClr val="0D0D0D"/>
                </a:solidFill>
                <a:effectLst/>
                <a:latin typeface="Söhne"/>
              </a:rPr>
              <a:t>Minimizes a loss function through gradient descent.</a:t>
            </a:r>
          </a:p>
          <a:p>
            <a:pPr marL="285750" indent="-285750" algn="l">
              <a:buFont typeface="Arial" panose="020B0604020202020204" pitchFamily="34" charset="0"/>
              <a:buChar char="•"/>
            </a:pPr>
            <a:r>
              <a:rPr lang="en-US" sz="1000" b="0" i="0" dirty="0">
                <a:solidFill>
                  <a:srgbClr val="0D0D0D"/>
                </a:solidFill>
                <a:effectLst/>
                <a:latin typeface="Söhne"/>
              </a:rPr>
              <a:t>Can be sensitive to outliers and noise.</a:t>
            </a:r>
          </a:p>
        </p:txBody>
      </p:sp>
      <p:sp>
        <p:nvSpPr>
          <p:cNvPr id="61" name="Oval 60">
            <a:extLst>
              <a:ext uri="{FF2B5EF4-FFF2-40B4-BE49-F238E27FC236}">
                <a16:creationId xmlns:a16="http://schemas.microsoft.com/office/drawing/2014/main" id="{99C0A072-5CB1-8328-30FD-B8D19B5D6808}"/>
              </a:ext>
            </a:extLst>
          </p:cNvPr>
          <p:cNvSpPr/>
          <p:nvPr/>
        </p:nvSpPr>
        <p:spPr>
          <a:xfrm>
            <a:off x="8324219" y="4786796"/>
            <a:ext cx="1096856" cy="1050694"/>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2" name="Picture 4" descr="Gauge, nitro, no2, speed, car, performance icon - Download on Iconfinder">
            <a:extLst>
              <a:ext uri="{FF2B5EF4-FFF2-40B4-BE49-F238E27FC236}">
                <a16:creationId xmlns:a16="http://schemas.microsoft.com/office/drawing/2014/main" id="{CAE49F17-85DB-0C4E-B4D5-CAC02096C9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7193" y="4850640"/>
            <a:ext cx="827212" cy="827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4183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1723D1E-ADCC-E378-13A1-440EB8FCAA52}"/>
              </a:ext>
            </a:extLst>
          </p:cNvPr>
          <p:cNvSpPr txBox="1"/>
          <p:nvPr/>
        </p:nvSpPr>
        <p:spPr>
          <a:xfrm>
            <a:off x="219467" y="173178"/>
            <a:ext cx="4947756" cy="369332"/>
          </a:xfrm>
          <a:prstGeom prst="rect">
            <a:avLst/>
          </a:prstGeom>
          <a:noFill/>
          <a:ln>
            <a:solidFill>
              <a:schemeClr val="bg1"/>
            </a:solidFill>
          </a:ln>
        </p:spPr>
        <p:txBody>
          <a:bodyPr wrap="square" rtlCol="0">
            <a:spAutoFit/>
          </a:bodyPr>
          <a:lstStyle/>
          <a:p>
            <a:r>
              <a:rPr lang="en-US" b="1" kern="0" dirty="0">
                <a:solidFill>
                  <a:schemeClr val="bg1"/>
                </a:solidFill>
                <a:latin typeface="Calibri" panose="020F0502020204030204" pitchFamily="34" charset="0"/>
                <a:ea typeface="Calibri" panose="020F0502020204030204" pitchFamily="34" charset="0"/>
              </a:rPr>
              <a:t>PERFORMANCE EVALUATION BASE MODEL</a:t>
            </a:r>
            <a:endParaRPr lang="en-IN" b="1" dirty="0">
              <a:solidFill>
                <a:schemeClr val="bg1"/>
              </a:solidFill>
            </a:endParaRPr>
          </a:p>
        </p:txBody>
      </p:sp>
      <p:pic>
        <p:nvPicPr>
          <p:cNvPr id="11" name="Picture 10">
            <a:extLst>
              <a:ext uri="{FF2B5EF4-FFF2-40B4-BE49-F238E27FC236}">
                <a16:creationId xmlns:a16="http://schemas.microsoft.com/office/drawing/2014/main" id="{DEA7C5FD-1D4E-3BC3-D19A-F0063A2F7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15" y="163902"/>
            <a:ext cx="3588586" cy="2288025"/>
          </a:xfrm>
          <a:prstGeom prst="rect">
            <a:avLst/>
          </a:prstGeom>
        </p:spPr>
      </p:pic>
      <p:pic>
        <p:nvPicPr>
          <p:cNvPr id="12" name="Picture 11">
            <a:extLst>
              <a:ext uri="{FF2B5EF4-FFF2-40B4-BE49-F238E27FC236}">
                <a16:creationId xmlns:a16="http://schemas.microsoft.com/office/drawing/2014/main" id="{E02187E3-444E-7813-3A5F-A370DAA40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543" y="163902"/>
            <a:ext cx="3588586" cy="2288025"/>
          </a:xfrm>
          <a:prstGeom prst="rect">
            <a:avLst/>
          </a:prstGeom>
        </p:spPr>
      </p:pic>
      <p:sp>
        <p:nvSpPr>
          <p:cNvPr id="13" name="Rectangle 12">
            <a:extLst>
              <a:ext uri="{FF2B5EF4-FFF2-40B4-BE49-F238E27FC236}">
                <a16:creationId xmlns:a16="http://schemas.microsoft.com/office/drawing/2014/main" id="{12320663-582E-D9D3-924D-F366728A6E85}"/>
              </a:ext>
            </a:extLst>
          </p:cNvPr>
          <p:cNvSpPr/>
          <p:nvPr/>
        </p:nvSpPr>
        <p:spPr>
          <a:xfrm>
            <a:off x="0" y="-19674"/>
            <a:ext cx="12192000" cy="2527540"/>
          </a:xfrm>
          <a:prstGeom prst="rect">
            <a:avLst/>
          </a:prstGeom>
          <a:solidFill>
            <a:srgbClr val="D6E5E3">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77092C7B-D982-A28A-DA5E-2D6A700A694E}"/>
              </a:ext>
            </a:extLst>
          </p:cNvPr>
          <p:cNvSpPr txBox="1"/>
          <p:nvPr/>
        </p:nvSpPr>
        <p:spPr>
          <a:xfrm>
            <a:off x="358915" y="216283"/>
            <a:ext cx="4550941" cy="369332"/>
          </a:xfrm>
          <a:prstGeom prst="rect">
            <a:avLst/>
          </a:prstGeom>
          <a:noFill/>
          <a:ln>
            <a:solidFill>
              <a:schemeClr val="tx1"/>
            </a:solidFill>
          </a:ln>
        </p:spPr>
        <p:txBody>
          <a:bodyPr wrap="square" rtlCol="0">
            <a:spAutoFit/>
          </a:bodyPr>
          <a:lstStyle/>
          <a:p>
            <a:r>
              <a:rPr lang="en-US" b="1" kern="0" dirty="0">
                <a:latin typeface="Calibri" panose="020F0502020204030204" pitchFamily="34" charset="0"/>
                <a:ea typeface="Calibri" panose="020F0502020204030204" pitchFamily="34" charset="0"/>
              </a:rPr>
              <a:t>PERFORMANCE EVALUATION BASE MODEL</a:t>
            </a:r>
            <a:endParaRPr lang="en-IN" b="1" dirty="0"/>
          </a:p>
        </p:txBody>
      </p:sp>
      <p:sp>
        <p:nvSpPr>
          <p:cNvPr id="15" name="Oval 14">
            <a:extLst>
              <a:ext uri="{FF2B5EF4-FFF2-40B4-BE49-F238E27FC236}">
                <a16:creationId xmlns:a16="http://schemas.microsoft.com/office/drawing/2014/main" id="{036D49C3-A708-CCF6-ABD2-F32C32FFFEAE}"/>
              </a:ext>
            </a:extLst>
          </p:cNvPr>
          <p:cNvSpPr/>
          <p:nvPr/>
        </p:nvSpPr>
        <p:spPr>
          <a:xfrm>
            <a:off x="168638" y="1487074"/>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64DCE300-4300-DAC0-9D3D-C34485E514B7}"/>
              </a:ext>
            </a:extLst>
          </p:cNvPr>
          <p:cNvSpPr/>
          <p:nvPr/>
        </p:nvSpPr>
        <p:spPr>
          <a:xfrm>
            <a:off x="266718" y="1571736"/>
            <a:ext cx="1801913" cy="173640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6" descr="Predictive HR Analytics: What is Logistic Regression? - HR Analytics 101">
            <a:extLst>
              <a:ext uri="{FF2B5EF4-FFF2-40B4-BE49-F238E27FC236}">
                <a16:creationId xmlns:a16="http://schemas.microsoft.com/office/drawing/2014/main" id="{CCD3AED7-51C2-9E5E-729A-CCBA5CEFFEB6}"/>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7432" t="13338" r="10706" b="13818"/>
          <a:stretch/>
        </p:blipFill>
        <p:spPr bwMode="auto">
          <a:xfrm>
            <a:off x="560716" y="1912776"/>
            <a:ext cx="1211807" cy="107830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7E1B925D-AD43-3482-4174-82A7E3109F39}"/>
              </a:ext>
            </a:extLst>
          </p:cNvPr>
          <p:cNvPicPr>
            <a:picLocks noChangeAspect="1"/>
          </p:cNvPicPr>
          <p:nvPr/>
        </p:nvPicPr>
        <p:blipFill>
          <a:blip r:embed="rId4"/>
          <a:stretch>
            <a:fillRect/>
          </a:stretch>
        </p:blipFill>
        <p:spPr>
          <a:xfrm>
            <a:off x="159600" y="3954998"/>
            <a:ext cx="2264941" cy="904711"/>
          </a:xfrm>
          <a:prstGeom prst="rect">
            <a:avLst/>
          </a:prstGeom>
          <a:ln>
            <a:solidFill>
              <a:schemeClr val="bg2">
                <a:lumMod val="75000"/>
              </a:schemeClr>
            </a:solidFill>
          </a:ln>
        </p:spPr>
      </p:pic>
      <p:pic>
        <p:nvPicPr>
          <p:cNvPr id="4098" name="Picture 2">
            <a:extLst>
              <a:ext uri="{FF2B5EF4-FFF2-40B4-BE49-F238E27FC236}">
                <a16:creationId xmlns:a16="http://schemas.microsoft.com/office/drawing/2014/main" id="{5CDE058D-28F7-16EF-1107-C3D892A1F8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119" y="5026941"/>
            <a:ext cx="1643375" cy="166715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8F8EEC6-0A75-06A3-8218-158C500B5D06}"/>
              </a:ext>
            </a:extLst>
          </p:cNvPr>
          <p:cNvSpPr txBox="1"/>
          <p:nvPr/>
        </p:nvSpPr>
        <p:spPr>
          <a:xfrm>
            <a:off x="59234" y="3568480"/>
            <a:ext cx="2435703" cy="461665"/>
          </a:xfrm>
          <a:prstGeom prst="rect">
            <a:avLst/>
          </a:prstGeom>
          <a:noFill/>
        </p:spPr>
        <p:txBody>
          <a:bodyPr wrap="square">
            <a:spAutoFit/>
          </a:bodyPr>
          <a:lstStyle/>
          <a:p>
            <a:r>
              <a:rPr lang="en-IN" sz="1400" b="1" i="0" dirty="0">
                <a:solidFill>
                  <a:srgbClr val="0D0D0D"/>
                </a:solidFill>
                <a:effectLst/>
                <a:latin typeface="Söhne"/>
              </a:rPr>
              <a:t>LOGISTIC REGRESSION</a:t>
            </a:r>
            <a:endParaRPr lang="en-IN" sz="1400" dirty="0"/>
          </a:p>
          <a:p>
            <a:pPr marL="171450" indent="-171450">
              <a:buFont typeface="Arial" panose="020B0604020202020204" pitchFamily="34" charset="0"/>
              <a:buChar char="•"/>
            </a:pPr>
            <a:endParaRPr lang="en-IN" sz="1000" dirty="0"/>
          </a:p>
        </p:txBody>
      </p:sp>
      <p:sp>
        <p:nvSpPr>
          <p:cNvPr id="25" name="Oval 24">
            <a:extLst>
              <a:ext uri="{FF2B5EF4-FFF2-40B4-BE49-F238E27FC236}">
                <a16:creationId xmlns:a16="http://schemas.microsoft.com/office/drawing/2014/main" id="{632D05AE-DD10-44EE-7D23-82D1254D4DC3}"/>
              </a:ext>
            </a:extLst>
          </p:cNvPr>
          <p:cNvSpPr/>
          <p:nvPr/>
        </p:nvSpPr>
        <p:spPr>
          <a:xfrm>
            <a:off x="3091462" y="1494820"/>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18727300-1070-56B8-87D8-F4BDE6D50348}"/>
              </a:ext>
            </a:extLst>
          </p:cNvPr>
          <p:cNvSpPr/>
          <p:nvPr/>
        </p:nvSpPr>
        <p:spPr>
          <a:xfrm>
            <a:off x="3189542" y="1579482"/>
            <a:ext cx="1801913" cy="173640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6" descr="Predictive HR Analytics: What is Logistic Regression? - HR Analytics 101">
            <a:extLst>
              <a:ext uri="{FF2B5EF4-FFF2-40B4-BE49-F238E27FC236}">
                <a16:creationId xmlns:a16="http://schemas.microsoft.com/office/drawing/2014/main" id="{AD59F0EE-F2E3-4A9E-74FF-5E229E601033}"/>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7432" t="13338" r="10706" b="13818"/>
          <a:stretch/>
        </p:blipFill>
        <p:spPr bwMode="auto">
          <a:xfrm>
            <a:off x="3520466" y="1895419"/>
            <a:ext cx="1211807" cy="107830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42E8529-6EDB-93F2-8A33-7B2CC7B09803}"/>
              </a:ext>
            </a:extLst>
          </p:cNvPr>
          <p:cNvSpPr txBox="1"/>
          <p:nvPr/>
        </p:nvSpPr>
        <p:spPr>
          <a:xfrm>
            <a:off x="2939601" y="3537605"/>
            <a:ext cx="3308781" cy="461665"/>
          </a:xfrm>
          <a:prstGeom prst="rect">
            <a:avLst/>
          </a:prstGeom>
          <a:noFill/>
        </p:spPr>
        <p:txBody>
          <a:bodyPr wrap="square">
            <a:spAutoFit/>
          </a:bodyPr>
          <a:lstStyle/>
          <a:p>
            <a:r>
              <a:rPr lang="en-IN" sz="1400" b="1" i="0" dirty="0">
                <a:solidFill>
                  <a:srgbClr val="0D0D0D"/>
                </a:solidFill>
                <a:effectLst/>
                <a:latin typeface="Söhne"/>
              </a:rPr>
              <a:t>LOGISTIC REGRESSION WITH WEIGHTS</a:t>
            </a:r>
            <a:endParaRPr lang="en-IN" sz="1400" dirty="0"/>
          </a:p>
          <a:p>
            <a:pPr marL="171450" indent="-171450">
              <a:buFont typeface="Arial" panose="020B0604020202020204" pitchFamily="34" charset="0"/>
              <a:buChar char="•"/>
            </a:pPr>
            <a:endParaRPr lang="en-IN" sz="1000" dirty="0"/>
          </a:p>
        </p:txBody>
      </p:sp>
      <p:pic>
        <p:nvPicPr>
          <p:cNvPr id="30" name="Picture 29">
            <a:extLst>
              <a:ext uri="{FF2B5EF4-FFF2-40B4-BE49-F238E27FC236}">
                <a16:creationId xmlns:a16="http://schemas.microsoft.com/office/drawing/2014/main" id="{9463BA92-B10A-9FEF-8B8B-A3CC40ED7CDA}"/>
              </a:ext>
            </a:extLst>
          </p:cNvPr>
          <p:cNvPicPr>
            <a:picLocks noChangeAspect="1"/>
          </p:cNvPicPr>
          <p:nvPr/>
        </p:nvPicPr>
        <p:blipFill>
          <a:blip r:embed="rId6"/>
          <a:stretch>
            <a:fillRect/>
          </a:stretch>
        </p:blipFill>
        <p:spPr>
          <a:xfrm>
            <a:off x="3091462" y="3894731"/>
            <a:ext cx="2354664" cy="939220"/>
          </a:xfrm>
          <a:prstGeom prst="rect">
            <a:avLst/>
          </a:prstGeom>
          <a:ln>
            <a:solidFill>
              <a:schemeClr val="bg2">
                <a:lumMod val="75000"/>
              </a:schemeClr>
            </a:solidFill>
          </a:ln>
        </p:spPr>
      </p:pic>
      <p:pic>
        <p:nvPicPr>
          <p:cNvPr id="32" name="Picture 31">
            <a:extLst>
              <a:ext uri="{FF2B5EF4-FFF2-40B4-BE49-F238E27FC236}">
                <a16:creationId xmlns:a16="http://schemas.microsoft.com/office/drawing/2014/main" id="{4F463B43-F29B-D30E-B3A4-6F33A6A18F73}"/>
              </a:ext>
            </a:extLst>
          </p:cNvPr>
          <p:cNvPicPr>
            <a:picLocks noChangeAspect="1"/>
          </p:cNvPicPr>
          <p:nvPr/>
        </p:nvPicPr>
        <p:blipFill>
          <a:blip r:embed="rId7"/>
          <a:stretch>
            <a:fillRect/>
          </a:stretch>
        </p:blipFill>
        <p:spPr>
          <a:xfrm>
            <a:off x="3281315" y="4978711"/>
            <a:ext cx="1710140" cy="1737902"/>
          </a:xfrm>
          <a:prstGeom prst="rect">
            <a:avLst/>
          </a:prstGeom>
        </p:spPr>
      </p:pic>
      <p:sp>
        <p:nvSpPr>
          <p:cNvPr id="33" name="Oval 32">
            <a:extLst>
              <a:ext uri="{FF2B5EF4-FFF2-40B4-BE49-F238E27FC236}">
                <a16:creationId xmlns:a16="http://schemas.microsoft.com/office/drawing/2014/main" id="{1AC02652-90ED-324C-EF07-AACAF773D846}"/>
              </a:ext>
            </a:extLst>
          </p:cNvPr>
          <p:cNvSpPr/>
          <p:nvPr/>
        </p:nvSpPr>
        <p:spPr>
          <a:xfrm>
            <a:off x="6297157" y="1441582"/>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C3B3C169-ACAF-64D8-8082-357B41876A7D}"/>
              </a:ext>
            </a:extLst>
          </p:cNvPr>
          <p:cNvSpPr/>
          <p:nvPr/>
        </p:nvSpPr>
        <p:spPr>
          <a:xfrm>
            <a:off x="6395237" y="1526244"/>
            <a:ext cx="1801913" cy="173640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EC6760EA-8694-70BE-4DAC-DA9B6C0F1B62}"/>
              </a:ext>
            </a:extLst>
          </p:cNvPr>
          <p:cNvSpPr txBox="1"/>
          <p:nvPr/>
        </p:nvSpPr>
        <p:spPr>
          <a:xfrm>
            <a:off x="6771830" y="3468145"/>
            <a:ext cx="2435703" cy="492443"/>
          </a:xfrm>
          <a:prstGeom prst="rect">
            <a:avLst/>
          </a:prstGeom>
          <a:noFill/>
        </p:spPr>
        <p:txBody>
          <a:bodyPr wrap="square">
            <a:spAutoFit/>
          </a:bodyPr>
          <a:lstStyle/>
          <a:p>
            <a:r>
              <a:rPr lang="en-IN" sz="1400" b="1" i="0" dirty="0">
                <a:solidFill>
                  <a:srgbClr val="0D0D0D"/>
                </a:solidFill>
                <a:effectLst/>
                <a:latin typeface="Söhne"/>
              </a:rPr>
              <a:t>DECISION TREE</a:t>
            </a:r>
            <a:endParaRPr lang="en-IN" sz="1400" dirty="0"/>
          </a:p>
          <a:p>
            <a:endParaRPr lang="en-IN" sz="1200" dirty="0"/>
          </a:p>
        </p:txBody>
      </p:sp>
      <p:pic>
        <p:nvPicPr>
          <p:cNvPr id="36" name="Picture 35">
            <a:extLst>
              <a:ext uri="{FF2B5EF4-FFF2-40B4-BE49-F238E27FC236}">
                <a16:creationId xmlns:a16="http://schemas.microsoft.com/office/drawing/2014/main" id="{4DBA6FBB-E62E-5066-4A44-43BD6A3E47C1}"/>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6694672" y="1752205"/>
            <a:ext cx="1203042" cy="1203042"/>
          </a:xfrm>
          <a:prstGeom prst="rect">
            <a:avLst/>
          </a:prstGeom>
        </p:spPr>
      </p:pic>
      <p:pic>
        <p:nvPicPr>
          <p:cNvPr id="38" name="Picture 37">
            <a:extLst>
              <a:ext uri="{FF2B5EF4-FFF2-40B4-BE49-F238E27FC236}">
                <a16:creationId xmlns:a16="http://schemas.microsoft.com/office/drawing/2014/main" id="{2387F2BA-22CC-A648-034B-24BC65DE95E9}"/>
              </a:ext>
            </a:extLst>
          </p:cNvPr>
          <p:cNvPicPr>
            <a:picLocks noChangeAspect="1"/>
          </p:cNvPicPr>
          <p:nvPr/>
        </p:nvPicPr>
        <p:blipFill>
          <a:blip r:embed="rId10"/>
          <a:stretch>
            <a:fillRect/>
          </a:stretch>
        </p:blipFill>
        <p:spPr>
          <a:xfrm>
            <a:off x="6224035" y="3851708"/>
            <a:ext cx="2539516" cy="1006223"/>
          </a:xfrm>
          <a:prstGeom prst="rect">
            <a:avLst/>
          </a:prstGeom>
          <a:ln>
            <a:solidFill>
              <a:schemeClr val="bg2">
                <a:lumMod val="75000"/>
              </a:schemeClr>
            </a:solidFill>
          </a:ln>
        </p:spPr>
      </p:pic>
      <p:pic>
        <p:nvPicPr>
          <p:cNvPr id="4100" name="Picture 4">
            <a:extLst>
              <a:ext uri="{FF2B5EF4-FFF2-40B4-BE49-F238E27FC236}">
                <a16:creationId xmlns:a16="http://schemas.microsoft.com/office/drawing/2014/main" id="{FCF22018-CF87-3FA2-98C1-B1D3AEC24D8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08080" y="4938838"/>
            <a:ext cx="1864342" cy="1891322"/>
          </a:xfrm>
          <a:prstGeom prst="rect">
            <a:avLst/>
          </a:prstGeom>
          <a:noFill/>
          <a:extLst>
            <a:ext uri="{909E8E84-426E-40DD-AFC4-6F175D3DCCD1}">
              <a14:hiddenFill xmlns:a14="http://schemas.microsoft.com/office/drawing/2010/main">
                <a:solidFill>
                  <a:srgbClr val="FFFFFF"/>
                </a:solidFill>
              </a14:hiddenFill>
            </a:ext>
          </a:extLst>
        </p:spPr>
      </p:pic>
      <p:sp>
        <p:nvSpPr>
          <p:cNvPr id="39" name="Oval 38">
            <a:extLst>
              <a:ext uri="{FF2B5EF4-FFF2-40B4-BE49-F238E27FC236}">
                <a16:creationId xmlns:a16="http://schemas.microsoft.com/office/drawing/2014/main" id="{9ADEEB93-D8F8-7174-D80D-10BF6FD3A19D}"/>
              </a:ext>
            </a:extLst>
          </p:cNvPr>
          <p:cNvSpPr/>
          <p:nvPr/>
        </p:nvSpPr>
        <p:spPr>
          <a:xfrm>
            <a:off x="9872667" y="1462291"/>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E5F4CACB-3060-20E1-2731-7333F649840D}"/>
              </a:ext>
            </a:extLst>
          </p:cNvPr>
          <p:cNvSpPr/>
          <p:nvPr/>
        </p:nvSpPr>
        <p:spPr>
          <a:xfrm>
            <a:off x="9970747" y="1546953"/>
            <a:ext cx="1801913" cy="173640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2158D9C6-2458-00BC-8CFF-0E47F9DD4A27}"/>
              </a:ext>
            </a:extLst>
          </p:cNvPr>
          <p:cNvSpPr txBox="1"/>
          <p:nvPr/>
        </p:nvSpPr>
        <p:spPr>
          <a:xfrm>
            <a:off x="10169670" y="3434981"/>
            <a:ext cx="2735395" cy="584775"/>
          </a:xfrm>
          <a:prstGeom prst="rect">
            <a:avLst/>
          </a:prstGeom>
          <a:noFill/>
        </p:spPr>
        <p:txBody>
          <a:bodyPr wrap="square">
            <a:spAutoFit/>
          </a:bodyPr>
          <a:lstStyle/>
          <a:p>
            <a:r>
              <a:rPr lang="en-IN" sz="1400" b="1" dirty="0"/>
              <a:t>NAIVE BAYES</a:t>
            </a:r>
          </a:p>
          <a:p>
            <a:endParaRPr lang="en-IN" dirty="0"/>
          </a:p>
        </p:txBody>
      </p:sp>
      <p:pic>
        <p:nvPicPr>
          <p:cNvPr id="42" name="Picture 10" descr="Naive Bayes Algorithm: Theory, Assumptions &amp; Implementation">
            <a:extLst>
              <a:ext uri="{FF2B5EF4-FFF2-40B4-BE49-F238E27FC236}">
                <a16:creationId xmlns:a16="http://schemas.microsoft.com/office/drawing/2014/main" id="{9A6D73DD-1F03-3B0B-713D-21EE46ADADE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08875" y="2090792"/>
            <a:ext cx="1600919" cy="57899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DB8255DC-3D32-72A5-D329-9C48905D7C7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16439" y="4901338"/>
            <a:ext cx="1789380" cy="181527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7605269A-987A-24EF-075D-DD05742917BF}"/>
              </a:ext>
            </a:extLst>
          </p:cNvPr>
          <p:cNvPicPr>
            <a:picLocks noChangeAspect="1"/>
          </p:cNvPicPr>
          <p:nvPr/>
        </p:nvPicPr>
        <p:blipFill>
          <a:blip r:embed="rId14"/>
          <a:stretch>
            <a:fillRect/>
          </a:stretch>
        </p:blipFill>
        <p:spPr>
          <a:xfrm>
            <a:off x="9725688" y="3851708"/>
            <a:ext cx="2466312" cy="905188"/>
          </a:xfrm>
          <a:prstGeom prst="rect">
            <a:avLst/>
          </a:prstGeom>
          <a:ln>
            <a:solidFill>
              <a:schemeClr val="bg2">
                <a:lumMod val="75000"/>
              </a:schemeClr>
            </a:solidFill>
          </a:ln>
        </p:spPr>
      </p:pic>
    </p:spTree>
    <p:extLst>
      <p:ext uri="{BB962C8B-B14F-4D97-AF65-F5344CB8AC3E}">
        <p14:creationId xmlns:p14="http://schemas.microsoft.com/office/powerpoint/2010/main" val="787598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0F563-AE5E-F70F-F025-29F81F5DE55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7F023C4-DC89-522F-B01C-4A5637E47874}"/>
              </a:ext>
            </a:extLst>
          </p:cNvPr>
          <p:cNvSpPr txBox="1"/>
          <p:nvPr/>
        </p:nvSpPr>
        <p:spPr>
          <a:xfrm>
            <a:off x="219467" y="173178"/>
            <a:ext cx="4947756" cy="369332"/>
          </a:xfrm>
          <a:prstGeom prst="rect">
            <a:avLst/>
          </a:prstGeom>
          <a:noFill/>
          <a:ln>
            <a:solidFill>
              <a:schemeClr val="bg1"/>
            </a:solidFill>
          </a:ln>
        </p:spPr>
        <p:txBody>
          <a:bodyPr wrap="square" rtlCol="0">
            <a:spAutoFit/>
          </a:bodyPr>
          <a:lstStyle/>
          <a:p>
            <a:r>
              <a:rPr lang="en-US" b="1" kern="0" dirty="0">
                <a:solidFill>
                  <a:schemeClr val="bg1"/>
                </a:solidFill>
                <a:latin typeface="Calibri" panose="020F0502020204030204" pitchFamily="34" charset="0"/>
                <a:ea typeface="Calibri" panose="020F0502020204030204" pitchFamily="34" charset="0"/>
              </a:rPr>
              <a:t>PERFORMANCE EVALUATION BASE MODEL</a:t>
            </a:r>
            <a:endParaRPr lang="en-IN" b="1" dirty="0">
              <a:solidFill>
                <a:schemeClr val="bg1"/>
              </a:solidFill>
            </a:endParaRPr>
          </a:p>
        </p:txBody>
      </p:sp>
      <p:pic>
        <p:nvPicPr>
          <p:cNvPr id="11" name="Picture 10">
            <a:extLst>
              <a:ext uri="{FF2B5EF4-FFF2-40B4-BE49-F238E27FC236}">
                <a16:creationId xmlns:a16="http://schemas.microsoft.com/office/drawing/2014/main" id="{628E67CD-B43B-C365-8C0F-84B72F2C7C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15" y="163902"/>
            <a:ext cx="3588586" cy="2288025"/>
          </a:xfrm>
          <a:prstGeom prst="rect">
            <a:avLst/>
          </a:prstGeom>
        </p:spPr>
      </p:pic>
      <p:pic>
        <p:nvPicPr>
          <p:cNvPr id="12" name="Picture 11">
            <a:extLst>
              <a:ext uri="{FF2B5EF4-FFF2-40B4-BE49-F238E27FC236}">
                <a16:creationId xmlns:a16="http://schemas.microsoft.com/office/drawing/2014/main" id="{A086935C-52E3-B47C-397C-CC589B68F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543" y="163902"/>
            <a:ext cx="3588586" cy="2288025"/>
          </a:xfrm>
          <a:prstGeom prst="rect">
            <a:avLst/>
          </a:prstGeom>
        </p:spPr>
      </p:pic>
      <p:sp>
        <p:nvSpPr>
          <p:cNvPr id="13" name="Rectangle 12">
            <a:extLst>
              <a:ext uri="{FF2B5EF4-FFF2-40B4-BE49-F238E27FC236}">
                <a16:creationId xmlns:a16="http://schemas.microsoft.com/office/drawing/2014/main" id="{CCE8C35E-8B19-8164-2953-7847B9179BCE}"/>
              </a:ext>
            </a:extLst>
          </p:cNvPr>
          <p:cNvSpPr/>
          <p:nvPr/>
        </p:nvSpPr>
        <p:spPr>
          <a:xfrm>
            <a:off x="0" y="535"/>
            <a:ext cx="12192000" cy="2527540"/>
          </a:xfrm>
          <a:prstGeom prst="rect">
            <a:avLst/>
          </a:prstGeom>
          <a:solidFill>
            <a:srgbClr val="D6E5E3">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Oval 14">
            <a:extLst>
              <a:ext uri="{FF2B5EF4-FFF2-40B4-BE49-F238E27FC236}">
                <a16:creationId xmlns:a16="http://schemas.microsoft.com/office/drawing/2014/main" id="{71173FE9-6544-0989-7F41-E95A9F839D85}"/>
              </a:ext>
            </a:extLst>
          </p:cNvPr>
          <p:cNvSpPr/>
          <p:nvPr/>
        </p:nvSpPr>
        <p:spPr>
          <a:xfrm>
            <a:off x="168638" y="1487074"/>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37938043-C625-CC27-66A7-7F4F398A91EF}"/>
              </a:ext>
            </a:extLst>
          </p:cNvPr>
          <p:cNvSpPr/>
          <p:nvPr/>
        </p:nvSpPr>
        <p:spPr>
          <a:xfrm>
            <a:off x="266718" y="1571736"/>
            <a:ext cx="1801913" cy="173640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66484C89-ADBB-4ADF-6C13-A17CDB79B114}"/>
              </a:ext>
            </a:extLst>
          </p:cNvPr>
          <p:cNvSpPr txBox="1"/>
          <p:nvPr/>
        </p:nvSpPr>
        <p:spPr>
          <a:xfrm>
            <a:off x="59234" y="3568480"/>
            <a:ext cx="2435703" cy="461665"/>
          </a:xfrm>
          <a:prstGeom prst="rect">
            <a:avLst/>
          </a:prstGeom>
          <a:noFill/>
        </p:spPr>
        <p:txBody>
          <a:bodyPr wrap="square">
            <a:spAutoFit/>
          </a:bodyPr>
          <a:lstStyle/>
          <a:p>
            <a:r>
              <a:rPr lang="en-IN" sz="1400" b="1" dirty="0">
                <a:solidFill>
                  <a:srgbClr val="0D0D0D"/>
                </a:solidFill>
                <a:latin typeface="Söhne"/>
              </a:rPr>
              <a:t>RANDOM FOREST</a:t>
            </a:r>
            <a:endParaRPr lang="en-IN" sz="1400" dirty="0"/>
          </a:p>
          <a:p>
            <a:pPr marL="171450" indent="-171450">
              <a:buFont typeface="Arial" panose="020B0604020202020204" pitchFamily="34" charset="0"/>
              <a:buChar char="•"/>
            </a:pPr>
            <a:endParaRPr lang="en-IN" sz="1000" dirty="0"/>
          </a:p>
        </p:txBody>
      </p:sp>
      <p:sp>
        <p:nvSpPr>
          <p:cNvPr id="25" name="Oval 24">
            <a:extLst>
              <a:ext uri="{FF2B5EF4-FFF2-40B4-BE49-F238E27FC236}">
                <a16:creationId xmlns:a16="http://schemas.microsoft.com/office/drawing/2014/main" id="{CE0B4A0A-BDFC-DE7D-9128-0EDFDAABD14B}"/>
              </a:ext>
            </a:extLst>
          </p:cNvPr>
          <p:cNvSpPr/>
          <p:nvPr/>
        </p:nvSpPr>
        <p:spPr>
          <a:xfrm>
            <a:off x="3091462" y="1494820"/>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C3467087-7E28-10AA-119F-82B4B83C35FF}"/>
              </a:ext>
            </a:extLst>
          </p:cNvPr>
          <p:cNvSpPr/>
          <p:nvPr/>
        </p:nvSpPr>
        <p:spPr>
          <a:xfrm>
            <a:off x="3189542" y="1579482"/>
            <a:ext cx="1801913" cy="173640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6B8FEE95-4D9B-7BE5-EEDF-E7BB4F656DE3}"/>
              </a:ext>
            </a:extLst>
          </p:cNvPr>
          <p:cNvSpPr txBox="1"/>
          <p:nvPr/>
        </p:nvSpPr>
        <p:spPr>
          <a:xfrm>
            <a:off x="3183830" y="3523994"/>
            <a:ext cx="3308781" cy="461665"/>
          </a:xfrm>
          <a:prstGeom prst="rect">
            <a:avLst/>
          </a:prstGeom>
          <a:noFill/>
        </p:spPr>
        <p:txBody>
          <a:bodyPr wrap="square">
            <a:spAutoFit/>
          </a:bodyPr>
          <a:lstStyle/>
          <a:p>
            <a:r>
              <a:rPr lang="en-IN" sz="1400" b="1" dirty="0">
                <a:solidFill>
                  <a:srgbClr val="0D0D0D"/>
                </a:solidFill>
                <a:latin typeface="Söhne"/>
              </a:rPr>
              <a:t>ADA BOOST</a:t>
            </a:r>
            <a:endParaRPr lang="en-IN" sz="1400" dirty="0"/>
          </a:p>
          <a:p>
            <a:pPr marL="171450" indent="-171450">
              <a:buFont typeface="Arial" panose="020B0604020202020204" pitchFamily="34" charset="0"/>
              <a:buChar char="•"/>
            </a:pPr>
            <a:endParaRPr lang="en-IN" sz="1000" dirty="0"/>
          </a:p>
        </p:txBody>
      </p:sp>
      <p:sp>
        <p:nvSpPr>
          <p:cNvPr id="33" name="Oval 32">
            <a:extLst>
              <a:ext uri="{FF2B5EF4-FFF2-40B4-BE49-F238E27FC236}">
                <a16:creationId xmlns:a16="http://schemas.microsoft.com/office/drawing/2014/main" id="{BA0280CD-150F-9C10-B575-714A745AF827}"/>
              </a:ext>
            </a:extLst>
          </p:cNvPr>
          <p:cNvSpPr/>
          <p:nvPr/>
        </p:nvSpPr>
        <p:spPr>
          <a:xfrm>
            <a:off x="6297157" y="1441582"/>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FD8F20D6-1D4D-8414-8D70-E8D334102FEF}"/>
              </a:ext>
            </a:extLst>
          </p:cNvPr>
          <p:cNvSpPr/>
          <p:nvPr/>
        </p:nvSpPr>
        <p:spPr>
          <a:xfrm>
            <a:off x="6395237" y="1526244"/>
            <a:ext cx="1801913" cy="173640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BC18485D-BFE9-8B3E-E30B-D1DC2B3DDACF}"/>
              </a:ext>
            </a:extLst>
          </p:cNvPr>
          <p:cNvSpPr/>
          <p:nvPr/>
        </p:nvSpPr>
        <p:spPr>
          <a:xfrm>
            <a:off x="9872667" y="1462291"/>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34A4BDF8-F000-7C80-DF66-95D49A252AAD}"/>
              </a:ext>
            </a:extLst>
          </p:cNvPr>
          <p:cNvSpPr/>
          <p:nvPr/>
        </p:nvSpPr>
        <p:spPr>
          <a:xfrm>
            <a:off x="9970747" y="1546953"/>
            <a:ext cx="1801913" cy="173640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2FC6168C-6D99-C98B-E676-3957753801B4}"/>
              </a:ext>
            </a:extLst>
          </p:cNvPr>
          <p:cNvPicPr>
            <a:picLocks noChangeAspect="1"/>
          </p:cNvPicPr>
          <p:nvPr/>
        </p:nvPicPr>
        <p:blipFill>
          <a:blip r:embed="rId3"/>
          <a:stretch>
            <a:fillRect/>
          </a:stretch>
        </p:blipFill>
        <p:spPr>
          <a:xfrm>
            <a:off x="128145" y="3928078"/>
            <a:ext cx="2366792" cy="970993"/>
          </a:xfrm>
          <a:prstGeom prst="rect">
            <a:avLst/>
          </a:prstGeom>
          <a:ln>
            <a:solidFill>
              <a:schemeClr val="bg2">
                <a:lumMod val="75000"/>
              </a:schemeClr>
            </a:solidFill>
          </a:ln>
        </p:spPr>
      </p:pic>
      <p:pic>
        <p:nvPicPr>
          <p:cNvPr id="4" name="Picture 12" descr="Random forest line icon. Decision trees symbol. Machine learning technique  that's used to solve regression and classification problems. Complex  problems solution. Vector illustration, flat, clip art. Stock Vector |  Adobe Stock">
            <a:extLst>
              <a:ext uri="{FF2B5EF4-FFF2-40B4-BE49-F238E27FC236}">
                <a16:creationId xmlns:a16="http://schemas.microsoft.com/office/drawing/2014/main" id="{1E86D32D-1CA6-B73C-E543-2466B16F66B4}"/>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6649" r="7167"/>
          <a:stretch/>
        </p:blipFill>
        <p:spPr bwMode="auto">
          <a:xfrm>
            <a:off x="479031" y="1958187"/>
            <a:ext cx="1435751" cy="93791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B1B92433-2FF1-E81D-754D-82ADE8546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145" y="4982068"/>
            <a:ext cx="1782690" cy="18084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8A2D971-AD23-299F-A605-FFFDB6BE4A29}"/>
              </a:ext>
            </a:extLst>
          </p:cNvPr>
          <p:cNvPicPr>
            <a:picLocks noChangeAspect="1"/>
          </p:cNvPicPr>
          <p:nvPr/>
        </p:nvPicPr>
        <p:blipFill>
          <a:blip r:embed="rId6"/>
          <a:stretch>
            <a:fillRect/>
          </a:stretch>
        </p:blipFill>
        <p:spPr>
          <a:xfrm>
            <a:off x="3183830" y="3928078"/>
            <a:ext cx="2625515" cy="970993"/>
          </a:xfrm>
          <a:prstGeom prst="rect">
            <a:avLst/>
          </a:prstGeom>
          <a:ln>
            <a:solidFill>
              <a:schemeClr val="bg2">
                <a:lumMod val="75000"/>
              </a:schemeClr>
            </a:solidFill>
          </a:ln>
        </p:spPr>
      </p:pic>
      <p:pic>
        <p:nvPicPr>
          <p:cNvPr id="9" name="Picture 8">
            <a:extLst>
              <a:ext uri="{FF2B5EF4-FFF2-40B4-BE49-F238E27FC236}">
                <a16:creationId xmlns:a16="http://schemas.microsoft.com/office/drawing/2014/main" id="{FF0CB733-1DA0-4C13-3268-2890CEB56183}"/>
              </a:ext>
            </a:extLst>
          </p:cNvPr>
          <p:cNvPicPr>
            <a:picLocks noChangeAspect="1"/>
          </p:cNvPicPr>
          <p:nvPr/>
        </p:nvPicPr>
        <p:blipFill>
          <a:blip r:embed="rId7"/>
          <a:stretch>
            <a:fillRect/>
          </a:stretch>
        </p:blipFill>
        <p:spPr>
          <a:xfrm>
            <a:off x="3306315" y="4938579"/>
            <a:ext cx="1860908" cy="1808488"/>
          </a:xfrm>
          <a:prstGeom prst="rect">
            <a:avLst/>
          </a:prstGeom>
        </p:spPr>
      </p:pic>
      <p:pic>
        <p:nvPicPr>
          <p:cNvPr id="10" name="Picture 4" descr="Gauge, nitro, no2, speed, car, performance icon - Download on Iconfinder">
            <a:extLst>
              <a:ext uri="{FF2B5EF4-FFF2-40B4-BE49-F238E27FC236}">
                <a16:creationId xmlns:a16="http://schemas.microsoft.com/office/drawing/2014/main" id="{C81D7003-BEBF-91C0-03B3-7CC8E5282D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7816" y="1850631"/>
            <a:ext cx="1202592" cy="120259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Gauge, nitro, no2, speed, car, performance icon - Download on Iconfinder">
            <a:extLst>
              <a:ext uri="{FF2B5EF4-FFF2-40B4-BE49-F238E27FC236}">
                <a16:creationId xmlns:a16="http://schemas.microsoft.com/office/drawing/2014/main" id="{3B73927A-1E18-FFE7-C81F-4BAE5FA752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71830" y="1813857"/>
            <a:ext cx="1202592" cy="12025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Gauge, nitro, no2, speed, car, performance icon - Download on Iconfinder">
            <a:extLst>
              <a:ext uri="{FF2B5EF4-FFF2-40B4-BE49-F238E27FC236}">
                <a16:creationId xmlns:a16="http://schemas.microsoft.com/office/drawing/2014/main" id="{9AA6CD07-7FE2-99F4-B1E3-8D24172B95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70407" y="1825846"/>
            <a:ext cx="1202592" cy="120259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4782AAB-F7BC-2663-08E4-5A1C0DD957ED}"/>
              </a:ext>
            </a:extLst>
          </p:cNvPr>
          <p:cNvSpPr txBox="1"/>
          <p:nvPr/>
        </p:nvSpPr>
        <p:spPr>
          <a:xfrm>
            <a:off x="6661966" y="3466413"/>
            <a:ext cx="3308781" cy="461665"/>
          </a:xfrm>
          <a:prstGeom prst="rect">
            <a:avLst/>
          </a:prstGeom>
          <a:noFill/>
        </p:spPr>
        <p:txBody>
          <a:bodyPr wrap="square">
            <a:spAutoFit/>
          </a:bodyPr>
          <a:lstStyle/>
          <a:p>
            <a:r>
              <a:rPr lang="en-IN" sz="1400" b="1" dirty="0">
                <a:solidFill>
                  <a:srgbClr val="0D0D0D"/>
                </a:solidFill>
                <a:latin typeface="Söhne"/>
              </a:rPr>
              <a:t>XG BOOST</a:t>
            </a:r>
            <a:endParaRPr lang="en-IN" sz="1400" dirty="0"/>
          </a:p>
          <a:p>
            <a:pPr marL="171450" indent="-171450">
              <a:buFont typeface="Arial" panose="020B0604020202020204" pitchFamily="34" charset="0"/>
              <a:buChar char="•"/>
            </a:pPr>
            <a:endParaRPr lang="en-IN" sz="1000" dirty="0"/>
          </a:p>
        </p:txBody>
      </p:sp>
      <p:sp>
        <p:nvSpPr>
          <p:cNvPr id="24" name="TextBox 23">
            <a:extLst>
              <a:ext uri="{FF2B5EF4-FFF2-40B4-BE49-F238E27FC236}">
                <a16:creationId xmlns:a16="http://schemas.microsoft.com/office/drawing/2014/main" id="{A56A534E-4D34-43FB-AA91-666FC1F3931C}"/>
              </a:ext>
            </a:extLst>
          </p:cNvPr>
          <p:cNvSpPr txBox="1"/>
          <p:nvPr/>
        </p:nvSpPr>
        <p:spPr>
          <a:xfrm>
            <a:off x="10270407" y="3523994"/>
            <a:ext cx="3308781" cy="461665"/>
          </a:xfrm>
          <a:prstGeom prst="rect">
            <a:avLst/>
          </a:prstGeom>
          <a:noFill/>
        </p:spPr>
        <p:txBody>
          <a:bodyPr wrap="square">
            <a:spAutoFit/>
          </a:bodyPr>
          <a:lstStyle/>
          <a:p>
            <a:r>
              <a:rPr lang="en-IN" sz="1400" b="1" dirty="0">
                <a:solidFill>
                  <a:srgbClr val="0D0D0D"/>
                </a:solidFill>
                <a:latin typeface="Söhne"/>
              </a:rPr>
              <a:t>GRADIENT BOOST</a:t>
            </a:r>
            <a:endParaRPr lang="en-IN" sz="1400" dirty="0"/>
          </a:p>
          <a:p>
            <a:pPr marL="171450" indent="-171450">
              <a:buFont typeface="Arial" panose="020B0604020202020204" pitchFamily="34" charset="0"/>
              <a:buChar char="•"/>
            </a:pPr>
            <a:endParaRPr lang="en-IN" sz="1000" dirty="0"/>
          </a:p>
        </p:txBody>
      </p:sp>
      <p:pic>
        <p:nvPicPr>
          <p:cNvPr id="29" name="Picture 28">
            <a:extLst>
              <a:ext uri="{FF2B5EF4-FFF2-40B4-BE49-F238E27FC236}">
                <a16:creationId xmlns:a16="http://schemas.microsoft.com/office/drawing/2014/main" id="{31B0469B-3980-AE37-88A0-3628B1B6B460}"/>
              </a:ext>
            </a:extLst>
          </p:cNvPr>
          <p:cNvPicPr>
            <a:picLocks noChangeAspect="1"/>
          </p:cNvPicPr>
          <p:nvPr/>
        </p:nvPicPr>
        <p:blipFill>
          <a:blip r:embed="rId6"/>
          <a:stretch>
            <a:fillRect/>
          </a:stretch>
        </p:blipFill>
        <p:spPr>
          <a:xfrm>
            <a:off x="6182305" y="3911178"/>
            <a:ext cx="2625515" cy="970993"/>
          </a:xfrm>
          <a:prstGeom prst="rect">
            <a:avLst/>
          </a:prstGeom>
          <a:ln>
            <a:solidFill>
              <a:schemeClr val="bg2">
                <a:lumMod val="75000"/>
              </a:schemeClr>
            </a:solidFill>
          </a:ln>
        </p:spPr>
      </p:pic>
      <p:pic>
        <p:nvPicPr>
          <p:cNvPr id="31" name="Picture 30">
            <a:extLst>
              <a:ext uri="{FF2B5EF4-FFF2-40B4-BE49-F238E27FC236}">
                <a16:creationId xmlns:a16="http://schemas.microsoft.com/office/drawing/2014/main" id="{FB0D7E31-673E-714B-09BA-ED9E2B216EBE}"/>
              </a:ext>
            </a:extLst>
          </p:cNvPr>
          <p:cNvPicPr>
            <a:picLocks noChangeAspect="1"/>
          </p:cNvPicPr>
          <p:nvPr/>
        </p:nvPicPr>
        <p:blipFill>
          <a:blip r:embed="rId7"/>
          <a:stretch>
            <a:fillRect/>
          </a:stretch>
        </p:blipFill>
        <p:spPr>
          <a:xfrm>
            <a:off x="6442672" y="4982068"/>
            <a:ext cx="1860908" cy="1808488"/>
          </a:xfrm>
          <a:prstGeom prst="rect">
            <a:avLst/>
          </a:prstGeom>
        </p:spPr>
      </p:pic>
      <p:pic>
        <p:nvPicPr>
          <p:cNvPr id="37" name="Picture 36">
            <a:extLst>
              <a:ext uri="{FF2B5EF4-FFF2-40B4-BE49-F238E27FC236}">
                <a16:creationId xmlns:a16="http://schemas.microsoft.com/office/drawing/2014/main" id="{DE13914E-755A-4E83-A9AF-DF6E1D4D26ED}"/>
              </a:ext>
            </a:extLst>
          </p:cNvPr>
          <p:cNvPicPr>
            <a:picLocks noChangeAspect="1"/>
          </p:cNvPicPr>
          <p:nvPr/>
        </p:nvPicPr>
        <p:blipFill>
          <a:blip r:embed="rId7"/>
          <a:stretch>
            <a:fillRect/>
          </a:stretch>
        </p:blipFill>
        <p:spPr>
          <a:xfrm>
            <a:off x="9612091" y="4982068"/>
            <a:ext cx="1860908" cy="1808488"/>
          </a:xfrm>
          <a:prstGeom prst="rect">
            <a:avLst/>
          </a:prstGeom>
        </p:spPr>
      </p:pic>
      <p:pic>
        <p:nvPicPr>
          <p:cNvPr id="43" name="Picture 42">
            <a:extLst>
              <a:ext uri="{FF2B5EF4-FFF2-40B4-BE49-F238E27FC236}">
                <a16:creationId xmlns:a16="http://schemas.microsoft.com/office/drawing/2014/main" id="{74D1A66D-15AC-FB31-1F89-DE5AA1C8D735}"/>
              </a:ext>
            </a:extLst>
          </p:cNvPr>
          <p:cNvPicPr>
            <a:picLocks noChangeAspect="1"/>
          </p:cNvPicPr>
          <p:nvPr/>
        </p:nvPicPr>
        <p:blipFill>
          <a:blip r:embed="rId6"/>
          <a:stretch>
            <a:fillRect/>
          </a:stretch>
        </p:blipFill>
        <p:spPr>
          <a:xfrm>
            <a:off x="9299282" y="3909395"/>
            <a:ext cx="2625515" cy="970993"/>
          </a:xfrm>
          <a:prstGeom prst="rect">
            <a:avLst/>
          </a:prstGeom>
          <a:ln>
            <a:solidFill>
              <a:schemeClr val="bg2">
                <a:lumMod val="75000"/>
              </a:schemeClr>
            </a:solidFill>
          </a:ln>
        </p:spPr>
      </p:pic>
    </p:spTree>
    <p:extLst>
      <p:ext uri="{BB962C8B-B14F-4D97-AF65-F5344CB8AC3E}">
        <p14:creationId xmlns:p14="http://schemas.microsoft.com/office/powerpoint/2010/main" val="30570829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3858C1-F21A-3F2D-41E1-C213795A26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15" y="163902"/>
            <a:ext cx="3588586" cy="2288025"/>
          </a:xfrm>
          <a:prstGeom prst="rect">
            <a:avLst/>
          </a:prstGeom>
        </p:spPr>
      </p:pic>
      <p:pic>
        <p:nvPicPr>
          <p:cNvPr id="16" name="Picture 15">
            <a:extLst>
              <a:ext uri="{FF2B5EF4-FFF2-40B4-BE49-F238E27FC236}">
                <a16:creationId xmlns:a16="http://schemas.microsoft.com/office/drawing/2014/main" id="{7090B49D-BCE2-2EDC-9118-A11FC9711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543" y="163902"/>
            <a:ext cx="3588586" cy="2288025"/>
          </a:xfrm>
          <a:prstGeom prst="rect">
            <a:avLst/>
          </a:prstGeom>
        </p:spPr>
      </p:pic>
      <p:sp>
        <p:nvSpPr>
          <p:cNvPr id="17" name="Rectangle 16">
            <a:extLst>
              <a:ext uri="{FF2B5EF4-FFF2-40B4-BE49-F238E27FC236}">
                <a16:creationId xmlns:a16="http://schemas.microsoft.com/office/drawing/2014/main" id="{E7251C88-2FF5-D67F-AE7A-8BFA22FA7116}"/>
              </a:ext>
            </a:extLst>
          </p:cNvPr>
          <p:cNvSpPr/>
          <p:nvPr/>
        </p:nvSpPr>
        <p:spPr>
          <a:xfrm>
            <a:off x="0" y="535"/>
            <a:ext cx="12192000" cy="2647774"/>
          </a:xfrm>
          <a:prstGeom prst="rect">
            <a:avLst/>
          </a:prstGeom>
          <a:solidFill>
            <a:srgbClr val="D6E5E3">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90E5A32C-D57B-7156-8A23-E839BE45D4F8}"/>
              </a:ext>
            </a:extLst>
          </p:cNvPr>
          <p:cNvSpPr txBox="1"/>
          <p:nvPr/>
        </p:nvSpPr>
        <p:spPr>
          <a:xfrm>
            <a:off x="358915" y="216283"/>
            <a:ext cx="4550941" cy="369332"/>
          </a:xfrm>
          <a:prstGeom prst="rect">
            <a:avLst/>
          </a:prstGeom>
          <a:noFill/>
          <a:ln>
            <a:solidFill>
              <a:srgbClr val="0A1A49"/>
            </a:solidFill>
          </a:ln>
        </p:spPr>
        <p:txBody>
          <a:bodyPr wrap="square" rtlCol="0">
            <a:spAutoFit/>
          </a:bodyPr>
          <a:lstStyle/>
          <a:p>
            <a:r>
              <a:rPr lang="en-US" b="1" kern="0" dirty="0">
                <a:solidFill>
                  <a:sysClr val="windowText" lastClr="000000"/>
                </a:solidFill>
                <a:latin typeface="Calibri" panose="020F0502020204030204" pitchFamily="34" charset="0"/>
                <a:ea typeface="Calibri" panose="020F0502020204030204" pitchFamily="34" charset="0"/>
              </a:rPr>
              <a:t>PERFORMANCE EVALUATION FINAL MODEL</a:t>
            </a:r>
            <a:endParaRPr lang="en-IN" b="1" dirty="0">
              <a:solidFill>
                <a:sysClr val="windowText" lastClr="000000"/>
              </a:solidFill>
            </a:endParaRPr>
          </a:p>
        </p:txBody>
      </p:sp>
      <p:sp>
        <p:nvSpPr>
          <p:cNvPr id="19" name="Oval 18">
            <a:extLst>
              <a:ext uri="{FF2B5EF4-FFF2-40B4-BE49-F238E27FC236}">
                <a16:creationId xmlns:a16="http://schemas.microsoft.com/office/drawing/2014/main" id="{54BF9407-0058-C216-2C94-56BA8305FC65}"/>
              </a:ext>
            </a:extLst>
          </p:cNvPr>
          <p:cNvSpPr/>
          <p:nvPr/>
        </p:nvSpPr>
        <p:spPr>
          <a:xfrm>
            <a:off x="118954" y="1646465"/>
            <a:ext cx="1854805" cy="1715686"/>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AD3A44BF-E6BC-AB35-E4CF-9524E3FC4AF0}"/>
              </a:ext>
            </a:extLst>
          </p:cNvPr>
          <p:cNvSpPr/>
          <p:nvPr/>
        </p:nvSpPr>
        <p:spPr>
          <a:xfrm>
            <a:off x="217034" y="1731126"/>
            <a:ext cx="1663915" cy="154382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6" descr="Predictive HR Analytics: What is Logistic Regression? - HR Analytics 101">
            <a:extLst>
              <a:ext uri="{FF2B5EF4-FFF2-40B4-BE49-F238E27FC236}">
                <a16:creationId xmlns:a16="http://schemas.microsoft.com/office/drawing/2014/main" id="{5D339154-222F-89FD-0C73-894C13758F9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7432" t="13338" r="10706" b="13818"/>
          <a:stretch/>
        </p:blipFill>
        <p:spPr bwMode="auto">
          <a:xfrm>
            <a:off x="511033" y="2072166"/>
            <a:ext cx="1119002" cy="99572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368A5EB-3FBA-FAD8-C71F-30B709A58336}"/>
              </a:ext>
            </a:extLst>
          </p:cNvPr>
          <p:cNvSpPr txBox="1"/>
          <p:nvPr/>
        </p:nvSpPr>
        <p:spPr>
          <a:xfrm>
            <a:off x="53585" y="3549372"/>
            <a:ext cx="2511438" cy="461665"/>
          </a:xfrm>
          <a:prstGeom prst="rect">
            <a:avLst/>
          </a:prstGeom>
          <a:noFill/>
        </p:spPr>
        <p:txBody>
          <a:bodyPr wrap="square">
            <a:spAutoFit/>
          </a:bodyPr>
          <a:lstStyle/>
          <a:p>
            <a:r>
              <a:rPr lang="en-IN" sz="1400" b="1" i="0" dirty="0">
                <a:solidFill>
                  <a:srgbClr val="0D0D0D"/>
                </a:solidFill>
                <a:effectLst/>
                <a:latin typeface="Söhne"/>
              </a:rPr>
              <a:t>LOGISTIC REGRESSION</a:t>
            </a:r>
            <a:endParaRPr lang="en-IN" sz="1400" dirty="0"/>
          </a:p>
          <a:p>
            <a:pPr marL="171450" indent="-171450">
              <a:buFont typeface="Arial" panose="020B0604020202020204" pitchFamily="34" charset="0"/>
              <a:buChar char="•"/>
            </a:pPr>
            <a:endParaRPr lang="en-IN" sz="1000" dirty="0"/>
          </a:p>
        </p:txBody>
      </p:sp>
      <p:pic>
        <p:nvPicPr>
          <p:cNvPr id="6146" name="Picture 2">
            <a:extLst>
              <a:ext uri="{FF2B5EF4-FFF2-40B4-BE49-F238E27FC236}">
                <a16:creationId xmlns:a16="http://schemas.microsoft.com/office/drawing/2014/main" id="{09781CE4-39A2-D8F4-23EB-5AE304B29E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010" y="5141180"/>
            <a:ext cx="1530766" cy="155291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D2F538E-3952-3AB4-90FC-A98DEF8172E8}"/>
              </a:ext>
            </a:extLst>
          </p:cNvPr>
          <p:cNvPicPr>
            <a:picLocks noChangeAspect="1"/>
          </p:cNvPicPr>
          <p:nvPr/>
        </p:nvPicPr>
        <p:blipFill>
          <a:blip r:embed="rId5"/>
          <a:stretch>
            <a:fillRect/>
          </a:stretch>
        </p:blipFill>
        <p:spPr>
          <a:xfrm>
            <a:off x="34858" y="3963521"/>
            <a:ext cx="2134615" cy="858191"/>
          </a:xfrm>
          <a:prstGeom prst="rect">
            <a:avLst/>
          </a:prstGeom>
          <a:ln>
            <a:solidFill>
              <a:schemeClr val="bg2">
                <a:lumMod val="75000"/>
              </a:schemeClr>
            </a:solidFill>
          </a:ln>
        </p:spPr>
      </p:pic>
      <p:sp>
        <p:nvSpPr>
          <p:cNvPr id="25" name="Oval 24">
            <a:extLst>
              <a:ext uri="{FF2B5EF4-FFF2-40B4-BE49-F238E27FC236}">
                <a16:creationId xmlns:a16="http://schemas.microsoft.com/office/drawing/2014/main" id="{7B08E91D-ACC9-EBA3-0D8F-FB1F677DC218}"/>
              </a:ext>
            </a:extLst>
          </p:cNvPr>
          <p:cNvSpPr/>
          <p:nvPr/>
        </p:nvSpPr>
        <p:spPr>
          <a:xfrm>
            <a:off x="2579715" y="1646465"/>
            <a:ext cx="1854805" cy="1715686"/>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ABCA3FF3-2AD7-FA95-2127-0E4E79DC876C}"/>
              </a:ext>
            </a:extLst>
          </p:cNvPr>
          <p:cNvSpPr/>
          <p:nvPr/>
        </p:nvSpPr>
        <p:spPr>
          <a:xfrm>
            <a:off x="2677795" y="1731126"/>
            <a:ext cx="1663915" cy="154382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9C06262F-91AF-A982-BCC8-4B6325C42EED}"/>
              </a:ext>
            </a:extLst>
          </p:cNvPr>
          <p:cNvSpPr txBox="1"/>
          <p:nvPr/>
        </p:nvSpPr>
        <p:spPr>
          <a:xfrm>
            <a:off x="2812167" y="3517101"/>
            <a:ext cx="2249167" cy="492443"/>
          </a:xfrm>
          <a:prstGeom prst="rect">
            <a:avLst/>
          </a:prstGeom>
          <a:noFill/>
        </p:spPr>
        <p:txBody>
          <a:bodyPr wrap="square">
            <a:spAutoFit/>
          </a:bodyPr>
          <a:lstStyle/>
          <a:p>
            <a:r>
              <a:rPr lang="en-IN" sz="1400" b="1" i="0" dirty="0">
                <a:solidFill>
                  <a:srgbClr val="0D0D0D"/>
                </a:solidFill>
                <a:effectLst/>
                <a:latin typeface="Söhne"/>
              </a:rPr>
              <a:t>DECISION TREE</a:t>
            </a:r>
            <a:endParaRPr lang="en-IN" sz="1400" dirty="0"/>
          </a:p>
          <a:p>
            <a:endParaRPr lang="en-IN" sz="1200" dirty="0"/>
          </a:p>
        </p:txBody>
      </p:sp>
      <p:pic>
        <p:nvPicPr>
          <p:cNvPr id="28" name="Picture 27">
            <a:extLst>
              <a:ext uri="{FF2B5EF4-FFF2-40B4-BE49-F238E27FC236}">
                <a16:creationId xmlns:a16="http://schemas.microsoft.com/office/drawing/2014/main" id="{EA25B2E8-BDA7-CF01-70D8-2500BAE80881}"/>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2977230" y="1957087"/>
            <a:ext cx="1110908" cy="1110908"/>
          </a:xfrm>
          <a:prstGeom prst="rect">
            <a:avLst/>
          </a:prstGeom>
        </p:spPr>
      </p:pic>
      <p:pic>
        <p:nvPicPr>
          <p:cNvPr id="30" name="Picture 29">
            <a:extLst>
              <a:ext uri="{FF2B5EF4-FFF2-40B4-BE49-F238E27FC236}">
                <a16:creationId xmlns:a16="http://schemas.microsoft.com/office/drawing/2014/main" id="{D380ED01-4154-7779-ECE3-E0501F4773C6}"/>
              </a:ext>
            </a:extLst>
          </p:cNvPr>
          <p:cNvPicPr>
            <a:picLocks noChangeAspect="1"/>
          </p:cNvPicPr>
          <p:nvPr/>
        </p:nvPicPr>
        <p:blipFill>
          <a:blip r:embed="rId8"/>
          <a:stretch>
            <a:fillRect/>
          </a:stretch>
        </p:blipFill>
        <p:spPr>
          <a:xfrm>
            <a:off x="2554547" y="3961400"/>
            <a:ext cx="2028176" cy="988735"/>
          </a:xfrm>
          <a:prstGeom prst="rect">
            <a:avLst/>
          </a:prstGeom>
          <a:ln>
            <a:solidFill>
              <a:schemeClr val="bg2">
                <a:lumMod val="75000"/>
              </a:schemeClr>
            </a:solidFill>
          </a:ln>
        </p:spPr>
      </p:pic>
      <p:pic>
        <p:nvPicPr>
          <p:cNvPr id="6148" name="Picture 4">
            <a:extLst>
              <a:ext uri="{FF2B5EF4-FFF2-40B4-BE49-F238E27FC236}">
                <a16:creationId xmlns:a16="http://schemas.microsoft.com/office/drawing/2014/main" id="{AD7702FA-0331-C2B8-8FBE-31A3986368D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23308" y="5062263"/>
            <a:ext cx="1669207" cy="1693363"/>
          </a:xfrm>
          <a:prstGeom prst="rect">
            <a:avLst/>
          </a:prstGeom>
          <a:noFill/>
          <a:extLst>
            <a:ext uri="{909E8E84-426E-40DD-AFC4-6F175D3DCCD1}">
              <a14:hiddenFill xmlns:a14="http://schemas.microsoft.com/office/drawing/2010/main">
                <a:solidFill>
                  <a:srgbClr val="FFFFFF"/>
                </a:solidFill>
              </a14:hiddenFill>
            </a:ext>
          </a:extLst>
        </p:spPr>
      </p:pic>
      <p:sp>
        <p:nvSpPr>
          <p:cNvPr id="31" name="Oval 30">
            <a:extLst>
              <a:ext uri="{FF2B5EF4-FFF2-40B4-BE49-F238E27FC236}">
                <a16:creationId xmlns:a16="http://schemas.microsoft.com/office/drawing/2014/main" id="{028859FF-2987-FC5B-11EC-4F6620D0590B}"/>
              </a:ext>
            </a:extLst>
          </p:cNvPr>
          <p:cNvSpPr/>
          <p:nvPr/>
        </p:nvSpPr>
        <p:spPr>
          <a:xfrm>
            <a:off x="5062586" y="1623708"/>
            <a:ext cx="1854805" cy="1715686"/>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E08E7234-BEDD-786C-8037-E334FB110C8E}"/>
              </a:ext>
            </a:extLst>
          </p:cNvPr>
          <p:cNvSpPr/>
          <p:nvPr/>
        </p:nvSpPr>
        <p:spPr>
          <a:xfrm>
            <a:off x="5160666" y="1708369"/>
            <a:ext cx="1663915" cy="154382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24FCA53B-6DFF-9FA9-3F6D-81FA1E542088}"/>
              </a:ext>
            </a:extLst>
          </p:cNvPr>
          <p:cNvSpPr/>
          <p:nvPr/>
        </p:nvSpPr>
        <p:spPr>
          <a:xfrm>
            <a:off x="7757163" y="1646388"/>
            <a:ext cx="1854805" cy="1715686"/>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0CEDE8F3-90B5-CB94-D06C-9099ADD12D48}"/>
              </a:ext>
            </a:extLst>
          </p:cNvPr>
          <p:cNvSpPr/>
          <p:nvPr/>
        </p:nvSpPr>
        <p:spPr>
          <a:xfrm>
            <a:off x="7855243" y="1731049"/>
            <a:ext cx="1663915" cy="154382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10A17761-F592-1537-98CD-D2E7BA78347C}"/>
              </a:ext>
            </a:extLst>
          </p:cNvPr>
          <p:cNvSpPr/>
          <p:nvPr/>
        </p:nvSpPr>
        <p:spPr>
          <a:xfrm>
            <a:off x="10324941" y="1718734"/>
            <a:ext cx="1854805" cy="1715686"/>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C5912DCC-BF6F-BD18-893B-6AAE2438A7B6}"/>
              </a:ext>
            </a:extLst>
          </p:cNvPr>
          <p:cNvSpPr/>
          <p:nvPr/>
        </p:nvSpPr>
        <p:spPr>
          <a:xfrm>
            <a:off x="10423021" y="1803395"/>
            <a:ext cx="1663915" cy="154382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Picture 37">
            <a:extLst>
              <a:ext uri="{FF2B5EF4-FFF2-40B4-BE49-F238E27FC236}">
                <a16:creationId xmlns:a16="http://schemas.microsoft.com/office/drawing/2014/main" id="{A3928D19-C58F-EA01-458A-AD018CCAF9F4}"/>
              </a:ext>
            </a:extLst>
          </p:cNvPr>
          <p:cNvPicPr>
            <a:picLocks noChangeAspect="1"/>
          </p:cNvPicPr>
          <p:nvPr/>
        </p:nvPicPr>
        <p:blipFill>
          <a:blip r:embed="rId10"/>
          <a:stretch>
            <a:fillRect/>
          </a:stretch>
        </p:blipFill>
        <p:spPr>
          <a:xfrm>
            <a:off x="5048287" y="4030478"/>
            <a:ext cx="2249167" cy="962273"/>
          </a:xfrm>
          <a:prstGeom prst="rect">
            <a:avLst/>
          </a:prstGeom>
          <a:ln>
            <a:solidFill>
              <a:schemeClr val="bg2">
                <a:lumMod val="75000"/>
              </a:schemeClr>
            </a:solidFill>
          </a:ln>
        </p:spPr>
      </p:pic>
      <p:pic>
        <p:nvPicPr>
          <p:cNvPr id="6150" name="Picture 6">
            <a:extLst>
              <a:ext uri="{FF2B5EF4-FFF2-40B4-BE49-F238E27FC236}">
                <a16:creationId xmlns:a16="http://schemas.microsoft.com/office/drawing/2014/main" id="{2D52D058-7F84-489E-F6A2-2331F1EAF3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52110" y="5062262"/>
            <a:ext cx="1669207" cy="169336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Gauge, nitro, no2, speed, car, performance icon - Download on Iconfinder">
            <a:extLst>
              <a:ext uri="{FF2B5EF4-FFF2-40B4-BE49-F238E27FC236}">
                <a16:creationId xmlns:a16="http://schemas.microsoft.com/office/drawing/2014/main" id="{53ED1DFF-9A69-199F-5107-E31AB2E185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88692" y="1926750"/>
            <a:ext cx="1202592" cy="120259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51D7828D-CEAF-D3B4-892C-EC0D3E8BC63F}"/>
              </a:ext>
            </a:extLst>
          </p:cNvPr>
          <p:cNvPicPr>
            <a:picLocks noChangeAspect="1"/>
          </p:cNvPicPr>
          <p:nvPr/>
        </p:nvPicPr>
        <p:blipFill>
          <a:blip r:embed="rId13"/>
          <a:stretch>
            <a:fillRect/>
          </a:stretch>
        </p:blipFill>
        <p:spPr>
          <a:xfrm>
            <a:off x="7763018" y="4030478"/>
            <a:ext cx="2331886" cy="962273"/>
          </a:xfrm>
          <a:prstGeom prst="rect">
            <a:avLst/>
          </a:prstGeom>
          <a:solidFill>
            <a:srgbClr val="D6E5E3"/>
          </a:solidFill>
          <a:ln>
            <a:solidFill>
              <a:schemeClr val="bg2">
                <a:lumMod val="75000"/>
              </a:schemeClr>
            </a:solidFill>
          </a:ln>
        </p:spPr>
      </p:pic>
      <p:pic>
        <p:nvPicPr>
          <p:cNvPr id="6152" name="Picture 8">
            <a:extLst>
              <a:ext uri="{FF2B5EF4-FFF2-40B4-BE49-F238E27FC236}">
                <a16:creationId xmlns:a16="http://schemas.microsoft.com/office/drawing/2014/main" id="{7CAC43C3-0A43-17DB-59F7-86C4AC6C0F7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50245" y="5083920"/>
            <a:ext cx="1587208" cy="161017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Gauge, nitro, no2, speed, car, performance icon - Download on Iconfinder">
            <a:extLst>
              <a:ext uri="{FF2B5EF4-FFF2-40B4-BE49-F238E27FC236}">
                <a16:creationId xmlns:a16="http://schemas.microsoft.com/office/drawing/2014/main" id="{708C93C7-A704-32FF-4A21-14261C53E5B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34580" y="1916060"/>
            <a:ext cx="1202592" cy="120259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Gauge, nitro, no2, speed, car, performance icon - Download on Iconfinder">
            <a:extLst>
              <a:ext uri="{FF2B5EF4-FFF2-40B4-BE49-F238E27FC236}">
                <a16:creationId xmlns:a16="http://schemas.microsoft.com/office/drawing/2014/main" id="{3AACAA5E-1C30-AA6F-D81A-6F8799BDCC5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30368" y="2030697"/>
            <a:ext cx="1202592" cy="120259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85C6622F-0F38-6B90-B850-A7041A62368D}"/>
              </a:ext>
            </a:extLst>
          </p:cNvPr>
          <p:cNvPicPr>
            <a:picLocks noChangeAspect="1"/>
          </p:cNvPicPr>
          <p:nvPr/>
        </p:nvPicPr>
        <p:blipFill>
          <a:blip r:embed="rId15"/>
          <a:stretch>
            <a:fillRect/>
          </a:stretch>
        </p:blipFill>
        <p:spPr>
          <a:xfrm>
            <a:off x="10316004" y="4009544"/>
            <a:ext cx="1907735" cy="662343"/>
          </a:xfrm>
          <a:prstGeom prst="rect">
            <a:avLst/>
          </a:prstGeom>
          <a:ln>
            <a:solidFill>
              <a:schemeClr val="bg2">
                <a:lumMod val="75000"/>
              </a:schemeClr>
            </a:solidFill>
          </a:ln>
        </p:spPr>
      </p:pic>
      <p:pic>
        <p:nvPicPr>
          <p:cNvPr id="6154" name="Picture 10">
            <a:extLst>
              <a:ext uri="{FF2B5EF4-FFF2-40B4-BE49-F238E27FC236}">
                <a16:creationId xmlns:a16="http://schemas.microsoft.com/office/drawing/2014/main" id="{2D5D848C-2636-5794-7C42-B97049C02B9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504324" y="5141179"/>
            <a:ext cx="1513925" cy="1535835"/>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DA69430-34C6-4251-65AD-BA2CCADA0C19}"/>
              </a:ext>
            </a:extLst>
          </p:cNvPr>
          <p:cNvSpPr txBox="1"/>
          <p:nvPr/>
        </p:nvSpPr>
        <p:spPr>
          <a:xfrm>
            <a:off x="5505039" y="3470571"/>
            <a:ext cx="1086245" cy="307777"/>
          </a:xfrm>
          <a:prstGeom prst="rect">
            <a:avLst/>
          </a:prstGeom>
          <a:noFill/>
        </p:spPr>
        <p:txBody>
          <a:bodyPr wrap="square">
            <a:spAutoFit/>
          </a:bodyPr>
          <a:lstStyle/>
          <a:p>
            <a:r>
              <a:rPr lang="en-IN" sz="1400" b="1" dirty="0">
                <a:solidFill>
                  <a:srgbClr val="0D0D0D"/>
                </a:solidFill>
                <a:latin typeface="Söhne"/>
              </a:rPr>
              <a:t>ADA BOOST</a:t>
            </a:r>
            <a:endParaRPr lang="en-IN" sz="1400" dirty="0"/>
          </a:p>
        </p:txBody>
      </p:sp>
      <p:sp>
        <p:nvSpPr>
          <p:cNvPr id="47" name="TextBox 46">
            <a:extLst>
              <a:ext uri="{FF2B5EF4-FFF2-40B4-BE49-F238E27FC236}">
                <a16:creationId xmlns:a16="http://schemas.microsoft.com/office/drawing/2014/main" id="{F32A9886-6D48-86E1-DC23-BEAB8C799BD5}"/>
              </a:ext>
            </a:extLst>
          </p:cNvPr>
          <p:cNvSpPr txBox="1"/>
          <p:nvPr/>
        </p:nvSpPr>
        <p:spPr>
          <a:xfrm>
            <a:off x="8298304" y="3475039"/>
            <a:ext cx="3308781" cy="461665"/>
          </a:xfrm>
          <a:prstGeom prst="rect">
            <a:avLst/>
          </a:prstGeom>
          <a:noFill/>
        </p:spPr>
        <p:txBody>
          <a:bodyPr wrap="square">
            <a:spAutoFit/>
          </a:bodyPr>
          <a:lstStyle/>
          <a:p>
            <a:r>
              <a:rPr lang="en-IN" sz="1400" b="1" dirty="0">
                <a:solidFill>
                  <a:srgbClr val="0D0D0D"/>
                </a:solidFill>
                <a:latin typeface="Söhne"/>
              </a:rPr>
              <a:t>XG BOOST</a:t>
            </a:r>
            <a:endParaRPr lang="en-IN" sz="1400" dirty="0"/>
          </a:p>
          <a:p>
            <a:pPr marL="171450" indent="-171450">
              <a:buFont typeface="Arial" panose="020B0604020202020204" pitchFamily="34" charset="0"/>
              <a:buChar char="•"/>
            </a:pPr>
            <a:endParaRPr lang="en-IN" sz="1000" dirty="0"/>
          </a:p>
        </p:txBody>
      </p:sp>
      <p:sp>
        <p:nvSpPr>
          <p:cNvPr id="48" name="TextBox 47">
            <a:extLst>
              <a:ext uri="{FF2B5EF4-FFF2-40B4-BE49-F238E27FC236}">
                <a16:creationId xmlns:a16="http://schemas.microsoft.com/office/drawing/2014/main" id="{360648A8-B33A-5119-DD56-70601125D903}"/>
              </a:ext>
            </a:extLst>
          </p:cNvPr>
          <p:cNvSpPr txBox="1"/>
          <p:nvPr/>
        </p:nvSpPr>
        <p:spPr>
          <a:xfrm>
            <a:off x="10504324" y="3475039"/>
            <a:ext cx="1539155" cy="461665"/>
          </a:xfrm>
          <a:prstGeom prst="rect">
            <a:avLst/>
          </a:prstGeom>
          <a:noFill/>
        </p:spPr>
        <p:txBody>
          <a:bodyPr wrap="square">
            <a:spAutoFit/>
          </a:bodyPr>
          <a:lstStyle/>
          <a:p>
            <a:r>
              <a:rPr lang="en-IN" sz="1400" b="1" dirty="0">
                <a:solidFill>
                  <a:srgbClr val="0D0D0D"/>
                </a:solidFill>
                <a:latin typeface="Söhne"/>
              </a:rPr>
              <a:t>GRADIENT BOOST</a:t>
            </a:r>
            <a:endParaRPr lang="en-IN" sz="1400" dirty="0"/>
          </a:p>
          <a:p>
            <a:pPr marL="171450" indent="-171450">
              <a:buFont typeface="Arial" panose="020B0604020202020204" pitchFamily="34" charset="0"/>
              <a:buChar char="•"/>
            </a:pPr>
            <a:endParaRPr lang="en-IN" sz="1000" dirty="0"/>
          </a:p>
        </p:txBody>
      </p:sp>
    </p:spTree>
    <p:extLst>
      <p:ext uri="{BB962C8B-B14F-4D97-AF65-F5344CB8AC3E}">
        <p14:creationId xmlns:p14="http://schemas.microsoft.com/office/powerpoint/2010/main" val="38284790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ágono 16491">
            <a:extLst>
              <a:ext uri="{FF2B5EF4-FFF2-40B4-BE49-F238E27FC236}">
                <a16:creationId xmlns:a16="http://schemas.microsoft.com/office/drawing/2014/main" id="{50CA7911-BF95-3BD5-B02D-35845177AB99}"/>
              </a:ext>
            </a:extLst>
          </p:cNvPr>
          <p:cNvSpPr/>
          <p:nvPr/>
        </p:nvSpPr>
        <p:spPr>
          <a:xfrm rot="10800000">
            <a:off x="7218870" y="2870705"/>
            <a:ext cx="1387930" cy="1387934"/>
          </a:xfrm>
          <a:prstGeom prst="pent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Verdana"/>
              <a:ea typeface="+mn-ea"/>
              <a:cs typeface="+mn-cs"/>
            </a:endParaRPr>
          </a:p>
        </p:txBody>
      </p:sp>
      <p:cxnSp>
        <p:nvCxnSpPr>
          <p:cNvPr id="6" name="Conector recto 16470">
            <a:extLst>
              <a:ext uri="{FF2B5EF4-FFF2-40B4-BE49-F238E27FC236}">
                <a16:creationId xmlns:a16="http://schemas.microsoft.com/office/drawing/2014/main" id="{BDB3DF6C-C461-1D9F-27E6-7FF102E597E2}"/>
              </a:ext>
            </a:extLst>
          </p:cNvPr>
          <p:cNvCxnSpPr>
            <a:cxnSpLocks/>
          </p:cNvCxnSpPr>
          <p:nvPr/>
        </p:nvCxnSpPr>
        <p:spPr>
          <a:xfrm flipH="1" flipV="1">
            <a:off x="7912833" y="1482767"/>
            <a:ext cx="1122866" cy="3633669"/>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Conector recto 16444">
            <a:extLst>
              <a:ext uri="{FF2B5EF4-FFF2-40B4-BE49-F238E27FC236}">
                <a16:creationId xmlns:a16="http://schemas.microsoft.com/office/drawing/2014/main" id="{BD48D7A9-3688-A6DB-DCD0-F9CD7E4B8905}"/>
              </a:ext>
            </a:extLst>
          </p:cNvPr>
          <p:cNvCxnSpPr>
            <a:cxnSpLocks/>
          </p:cNvCxnSpPr>
          <p:nvPr/>
        </p:nvCxnSpPr>
        <p:spPr>
          <a:xfrm>
            <a:off x="6789967" y="5116446"/>
            <a:ext cx="2244802"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Conector recto 16445">
            <a:extLst>
              <a:ext uri="{FF2B5EF4-FFF2-40B4-BE49-F238E27FC236}">
                <a16:creationId xmlns:a16="http://schemas.microsoft.com/office/drawing/2014/main" id="{6B61517C-765B-0617-CFD5-D67997F0668C}"/>
              </a:ext>
            </a:extLst>
          </p:cNvPr>
          <p:cNvCxnSpPr>
            <a:cxnSpLocks/>
          </p:cNvCxnSpPr>
          <p:nvPr/>
        </p:nvCxnSpPr>
        <p:spPr>
          <a:xfrm flipV="1">
            <a:off x="6095998" y="1482767"/>
            <a:ext cx="1816835" cy="1387938"/>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Conector recto 16449">
            <a:extLst>
              <a:ext uri="{FF2B5EF4-FFF2-40B4-BE49-F238E27FC236}">
                <a16:creationId xmlns:a16="http://schemas.microsoft.com/office/drawing/2014/main" id="{38EB3BBB-5F7B-F0FE-591C-4296E44EF0BC}"/>
              </a:ext>
            </a:extLst>
          </p:cNvPr>
          <p:cNvCxnSpPr>
            <a:cxnSpLocks/>
          </p:cNvCxnSpPr>
          <p:nvPr/>
        </p:nvCxnSpPr>
        <p:spPr>
          <a:xfrm flipH="1" flipV="1">
            <a:off x="7912833" y="1482767"/>
            <a:ext cx="1816835" cy="1387938"/>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Conector recto 16453">
            <a:extLst>
              <a:ext uri="{FF2B5EF4-FFF2-40B4-BE49-F238E27FC236}">
                <a16:creationId xmlns:a16="http://schemas.microsoft.com/office/drawing/2014/main" id="{8DE51A5B-A7E5-F5C1-05C5-DBADCAAB9945}"/>
              </a:ext>
            </a:extLst>
          </p:cNvPr>
          <p:cNvCxnSpPr>
            <a:cxnSpLocks/>
          </p:cNvCxnSpPr>
          <p:nvPr/>
        </p:nvCxnSpPr>
        <p:spPr>
          <a:xfrm flipH="1">
            <a:off x="9035699" y="2870705"/>
            <a:ext cx="693969" cy="2245731"/>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Conector recto 16459">
            <a:extLst>
              <a:ext uri="{FF2B5EF4-FFF2-40B4-BE49-F238E27FC236}">
                <a16:creationId xmlns:a16="http://schemas.microsoft.com/office/drawing/2014/main" id="{2CB1A558-0503-6A5C-126B-3271A586E865}"/>
              </a:ext>
            </a:extLst>
          </p:cNvPr>
          <p:cNvCxnSpPr>
            <a:cxnSpLocks/>
          </p:cNvCxnSpPr>
          <p:nvPr/>
        </p:nvCxnSpPr>
        <p:spPr>
          <a:xfrm>
            <a:off x="6095998" y="2870705"/>
            <a:ext cx="693969" cy="2245731"/>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cto 16465">
            <a:extLst>
              <a:ext uri="{FF2B5EF4-FFF2-40B4-BE49-F238E27FC236}">
                <a16:creationId xmlns:a16="http://schemas.microsoft.com/office/drawing/2014/main" id="{46C18BEC-66AD-51D0-0F82-03BF73285CEA}"/>
              </a:ext>
            </a:extLst>
          </p:cNvPr>
          <p:cNvCxnSpPr>
            <a:cxnSpLocks/>
          </p:cNvCxnSpPr>
          <p:nvPr/>
        </p:nvCxnSpPr>
        <p:spPr>
          <a:xfrm flipV="1">
            <a:off x="6789967" y="1482767"/>
            <a:ext cx="1122866" cy="3633669"/>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cto 16474">
            <a:extLst>
              <a:ext uri="{FF2B5EF4-FFF2-40B4-BE49-F238E27FC236}">
                <a16:creationId xmlns:a16="http://schemas.microsoft.com/office/drawing/2014/main" id="{E82BB1C8-51C0-C925-9FE1-F2149C8072DA}"/>
              </a:ext>
            </a:extLst>
          </p:cNvPr>
          <p:cNvCxnSpPr>
            <a:cxnSpLocks/>
          </p:cNvCxnSpPr>
          <p:nvPr/>
        </p:nvCxnSpPr>
        <p:spPr>
          <a:xfrm>
            <a:off x="6095998" y="2870705"/>
            <a:ext cx="363367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Conector recto 16479">
            <a:extLst>
              <a:ext uri="{FF2B5EF4-FFF2-40B4-BE49-F238E27FC236}">
                <a16:creationId xmlns:a16="http://schemas.microsoft.com/office/drawing/2014/main" id="{BCA5EEFB-5FF5-7E91-4D6C-364CE52AECAA}"/>
              </a:ext>
            </a:extLst>
          </p:cNvPr>
          <p:cNvCxnSpPr>
            <a:cxnSpLocks/>
          </p:cNvCxnSpPr>
          <p:nvPr/>
        </p:nvCxnSpPr>
        <p:spPr>
          <a:xfrm>
            <a:off x="6095998" y="2870705"/>
            <a:ext cx="2939701" cy="2245731"/>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cto 16482">
            <a:extLst>
              <a:ext uri="{FF2B5EF4-FFF2-40B4-BE49-F238E27FC236}">
                <a16:creationId xmlns:a16="http://schemas.microsoft.com/office/drawing/2014/main" id="{4D30B74D-A8EE-892E-4468-61CA005E1F8E}"/>
              </a:ext>
            </a:extLst>
          </p:cNvPr>
          <p:cNvCxnSpPr>
            <a:cxnSpLocks/>
          </p:cNvCxnSpPr>
          <p:nvPr/>
        </p:nvCxnSpPr>
        <p:spPr>
          <a:xfrm flipV="1">
            <a:off x="6789967" y="2870705"/>
            <a:ext cx="2939701" cy="2245731"/>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4AB8595-D6B7-71D2-230A-1B9498F6833D}"/>
              </a:ext>
            </a:extLst>
          </p:cNvPr>
          <p:cNvSpPr txBox="1"/>
          <p:nvPr/>
        </p:nvSpPr>
        <p:spPr>
          <a:xfrm>
            <a:off x="8665908" y="1044634"/>
            <a:ext cx="2693352" cy="646331"/>
          </a:xfrm>
          <a:prstGeom prst="rect">
            <a:avLst/>
          </a:prstGeom>
          <a:noFill/>
        </p:spPr>
        <p:txBody>
          <a:bodyPr wrap="square">
            <a:spAutoFit/>
          </a:bodyPr>
          <a:lstStyle/>
          <a:p>
            <a:r>
              <a:rPr lang="en-IN" sz="1200" dirty="0"/>
              <a:t>Ongoing validation against new and diverse datasets is crucial to ensure its robustness in real-world scenarios.</a:t>
            </a:r>
          </a:p>
        </p:txBody>
      </p:sp>
      <p:sp>
        <p:nvSpPr>
          <p:cNvPr id="55" name="TextBox 54">
            <a:extLst>
              <a:ext uri="{FF2B5EF4-FFF2-40B4-BE49-F238E27FC236}">
                <a16:creationId xmlns:a16="http://schemas.microsoft.com/office/drawing/2014/main" id="{0503BAF6-223C-7ED7-6B99-7791A1990F20}"/>
              </a:ext>
            </a:extLst>
          </p:cNvPr>
          <p:cNvSpPr txBox="1"/>
          <p:nvPr/>
        </p:nvSpPr>
        <p:spPr>
          <a:xfrm>
            <a:off x="9642452" y="3564672"/>
            <a:ext cx="2710233" cy="646331"/>
          </a:xfrm>
          <a:prstGeom prst="rect">
            <a:avLst/>
          </a:prstGeom>
          <a:noFill/>
        </p:spPr>
        <p:txBody>
          <a:bodyPr wrap="square">
            <a:spAutoFit/>
          </a:bodyPr>
          <a:lstStyle/>
          <a:p>
            <a:r>
              <a:rPr lang="en-IN" sz="1200" dirty="0"/>
              <a:t>UI </a:t>
            </a:r>
            <a:r>
              <a:rPr lang="en-IN" sz="1200" dirty="0" err="1"/>
              <a:t>DevelopmentClear</a:t>
            </a:r>
            <a:r>
              <a:rPr lang="en-IN" sz="1200" dirty="0"/>
              <a:t> and interpretable information presentation contributes to user confidence and understanding.</a:t>
            </a:r>
          </a:p>
        </p:txBody>
      </p:sp>
      <p:sp>
        <p:nvSpPr>
          <p:cNvPr id="57" name="TextBox 56">
            <a:extLst>
              <a:ext uri="{FF2B5EF4-FFF2-40B4-BE49-F238E27FC236}">
                <a16:creationId xmlns:a16="http://schemas.microsoft.com/office/drawing/2014/main" id="{B4B158C2-3C8C-8DDC-335A-42C81E174BA6}"/>
              </a:ext>
            </a:extLst>
          </p:cNvPr>
          <p:cNvSpPr txBox="1"/>
          <p:nvPr/>
        </p:nvSpPr>
        <p:spPr>
          <a:xfrm>
            <a:off x="9611880" y="5253191"/>
            <a:ext cx="2740805" cy="1384995"/>
          </a:xfrm>
          <a:prstGeom prst="rect">
            <a:avLst/>
          </a:prstGeom>
          <a:noFill/>
        </p:spPr>
        <p:txBody>
          <a:bodyPr wrap="square">
            <a:spAutoFit/>
          </a:bodyPr>
          <a:lstStyle/>
          <a:p>
            <a:r>
              <a:rPr lang="en-IN" sz="1200" dirty="0"/>
              <a:t>Incorporating real-time and additional external data sources, such as economic indicators and market trends, can enhance the model's predictive capabilities. Regular updates to these external inputs ensure the model adapts to changing economic conditions.</a:t>
            </a:r>
          </a:p>
        </p:txBody>
      </p:sp>
      <p:sp>
        <p:nvSpPr>
          <p:cNvPr id="59" name="TextBox 58">
            <a:extLst>
              <a:ext uri="{FF2B5EF4-FFF2-40B4-BE49-F238E27FC236}">
                <a16:creationId xmlns:a16="http://schemas.microsoft.com/office/drawing/2014/main" id="{AE345CD1-7B76-8A53-D4E0-7A7C35EC6CDC}"/>
              </a:ext>
            </a:extLst>
          </p:cNvPr>
          <p:cNvSpPr txBox="1"/>
          <p:nvPr/>
        </p:nvSpPr>
        <p:spPr>
          <a:xfrm>
            <a:off x="4657774" y="5756160"/>
            <a:ext cx="2710233" cy="830997"/>
          </a:xfrm>
          <a:prstGeom prst="rect">
            <a:avLst/>
          </a:prstGeom>
          <a:noFill/>
        </p:spPr>
        <p:txBody>
          <a:bodyPr wrap="square">
            <a:spAutoFit/>
          </a:bodyPr>
          <a:lstStyle/>
          <a:p>
            <a:r>
              <a:rPr lang="en-IN" sz="1200" dirty="0"/>
              <a:t>Implementing mechanisms for transparency and interpretability is essential for building trust among users and regulatory authorities.</a:t>
            </a:r>
          </a:p>
        </p:txBody>
      </p:sp>
      <p:sp>
        <p:nvSpPr>
          <p:cNvPr id="61" name="TextBox 60">
            <a:extLst>
              <a:ext uri="{FF2B5EF4-FFF2-40B4-BE49-F238E27FC236}">
                <a16:creationId xmlns:a16="http://schemas.microsoft.com/office/drawing/2014/main" id="{CCDF15CB-8FDF-BE65-0FD8-80A9E0825FD7}"/>
              </a:ext>
            </a:extLst>
          </p:cNvPr>
          <p:cNvSpPr txBox="1"/>
          <p:nvPr/>
        </p:nvSpPr>
        <p:spPr>
          <a:xfrm>
            <a:off x="4610738" y="3419316"/>
            <a:ext cx="3482915" cy="830997"/>
          </a:xfrm>
          <a:prstGeom prst="rect">
            <a:avLst/>
          </a:prstGeom>
          <a:noFill/>
        </p:spPr>
        <p:txBody>
          <a:bodyPr wrap="square">
            <a:spAutoFit/>
          </a:bodyPr>
          <a:lstStyle/>
          <a:p>
            <a:r>
              <a:rPr lang="en-IN" sz="1200" dirty="0"/>
              <a:t>Regularly retraining the model with updated data and continuously improving its accuracy and fairness are critical for maintaining its effectiveness in dynamic financial landscapes.</a:t>
            </a:r>
          </a:p>
        </p:txBody>
      </p:sp>
      <p:sp>
        <p:nvSpPr>
          <p:cNvPr id="75" name="Oval 74">
            <a:extLst>
              <a:ext uri="{FF2B5EF4-FFF2-40B4-BE49-F238E27FC236}">
                <a16:creationId xmlns:a16="http://schemas.microsoft.com/office/drawing/2014/main" id="{0254289B-3F5C-47FD-AAB5-488DCBCE0FDC}"/>
              </a:ext>
            </a:extLst>
          </p:cNvPr>
          <p:cNvSpPr/>
          <p:nvPr/>
        </p:nvSpPr>
        <p:spPr>
          <a:xfrm>
            <a:off x="7168911" y="739834"/>
            <a:ext cx="1393488" cy="1413706"/>
          </a:xfrm>
          <a:prstGeom prst="ellipse">
            <a:avLst/>
          </a:prstGeom>
          <a:solidFill>
            <a:schemeClr val="bg1"/>
          </a:solidFill>
          <a:ln w="158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E36F9035-F0AC-389C-B81C-19D4B8326E0F}"/>
              </a:ext>
            </a:extLst>
          </p:cNvPr>
          <p:cNvSpPr txBox="1"/>
          <p:nvPr/>
        </p:nvSpPr>
        <p:spPr>
          <a:xfrm>
            <a:off x="7113477" y="1537924"/>
            <a:ext cx="1509189"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solidFill>
                  <a:srgbClr val="002060"/>
                </a:solidFill>
                <a:latin typeface="Aharoni" panose="02010803020104030203" pitchFamily="2" charset="-79"/>
                <a:cs typeface="Aharoni" panose="02010803020104030203" pitchFamily="2" charset="-79"/>
              </a:rPr>
              <a:t>Model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solidFill>
                  <a:srgbClr val="002060"/>
                </a:solidFill>
                <a:latin typeface="Aharoni" panose="02010803020104030203" pitchFamily="2" charset="-79"/>
                <a:cs typeface="Aharoni" panose="02010803020104030203" pitchFamily="2" charset="-79"/>
              </a:rPr>
              <a:t>validation</a:t>
            </a:r>
            <a:endParaRPr kumimoji="0" lang="en-US" sz="1200" b="1" i="0" u="none" strike="noStrike" kern="1200" cap="none" spc="0" normalizeH="0" baseline="0" noProof="0" dirty="0">
              <a:ln>
                <a:noFill/>
              </a:ln>
              <a:solidFill>
                <a:srgbClr val="002060"/>
              </a:solidFill>
              <a:effectLst/>
              <a:uLnTx/>
              <a:uFillTx/>
              <a:latin typeface="Aharoni" panose="02010803020104030203" pitchFamily="2" charset="-79"/>
              <a:cs typeface="Aharoni" panose="02010803020104030203" pitchFamily="2" charset="-79"/>
            </a:endParaRPr>
          </a:p>
        </p:txBody>
      </p:sp>
      <p:sp>
        <p:nvSpPr>
          <p:cNvPr id="77" name="Oval 76">
            <a:extLst>
              <a:ext uri="{FF2B5EF4-FFF2-40B4-BE49-F238E27FC236}">
                <a16:creationId xmlns:a16="http://schemas.microsoft.com/office/drawing/2014/main" id="{A85BD8B3-36F2-B6BB-0B24-A91973466C4C}"/>
              </a:ext>
            </a:extLst>
          </p:cNvPr>
          <p:cNvSpPr/>
          <p:nvPr/>
        </p:nvSpPr>
        <p:spPr>
          <a:xfrm>
            <a:off x="9185875" y="1991467"/>
            <a:ext cx="1393488" cy="1413706"/>
          </a:xfrm>
          <a:prstGeom prst="ellipse">
            <a:avLst/>
          </a:prstGeom>
          <a:solidFill>
            <a:schemeClr val="bg1"/>
          </a:solidFill>
          <a:ln w="158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TextBox 77">
            <a:extLst>
              <a:ext uri="{FF2B5EF4-FFF2-40B4-BE49-F238E27FC236}">
                <a16:creationId xmlns:a16="http://schemas.microsoft.com/office/drawing/2014/main" id="{67EC3A0F-6683-A970-FE58-69D29EEADCF3}"/>
              </a:ext>
            </a:extLst>
          </p:cNvPr>
          <p:cNvSpPr txBox="1"/>
          <p:nvPr/>
        </p:nvSpPr>
        <p:spPr>
          <a:xfrm>
            <a:off x="9128025" y="2908470"/>
            <a:ext cx="150918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2060"/>
                </a:solidFill>
                <a:effectLst/>
                <a:uLnTx/>
                <a:uFillTx/>
                <a:latin typeface="Aharoni" panose="02010803020104030203" pitchFamily="2" charset="-79"/>
                <a:cs typeface="Aharoni" panose="02010803020104030203" pitchFamily="2" charset="-79"/>
              </a:rPr>
              <a:t>Develop UI</a:t>
            </a:r>
            <a:endParaRPr kumimoji="0" lang="en-US" sz="1200" b="1" i="0" u="none" strike="noStrike" kern="1200" cap="none" spc="0" normalizeH="0" baseline="0" noProof="0" dirty="0">
              <a:ln>
                <a:noFill/>
              </a:ln>
              <a:solidFill>
                <a:srgbClr val="002060"/>
              </a:solidFill>
              <a:effectLst/>
              <a:uLnTx/>
              <a:uFillTx/>
              <a:latin typeface="Aharoni" panose="02010803020104030203" pitchFamily="2" charset="-79"/>
              <a:cs typeface="Aharoni" panose="02010803020104030203" pitchFamily="2" charset="-79"/>
            </a:endParaRPr>
          </a:p>
        </p:txBody>
      </p:sp>
      <p:sp>
        <p:nvSpPr>
          <p:cNvPr id="79" name="Oval 78">
            <a:extLst>
              <a:ext uri="{FF2B5EF4-FFF2-40B4-BE49-F238E27FC236}">
                <a16:creationId xmlns:a16="http://schemas.microsoft.com/office/drawing/2014/main" id="{AE75CB62-B3A4-FAAC-8FEF-8C1C7045F578}"/>
              </a:ext>
            </a:extLst>
          </p:cNvPr>
          <p:cNvSpPr/>
          <p:nvPr/>
        </p:nvSpPr>
        <p:spPr>
          <a:xfrm>
            <a:off x="8280985" y="4276289"/>
            <a:ext cx="1393488" cy="1413706"/>
          </a:xfrm>
          <a:prstGeom prst="ellipse">
            <a:avLst/>
          </a:prstGeom>
          <a:solidFill>
            <a:schemeClr val="bg1"/>
          </a:solidFill>
          <a:ln w="158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TextBox 79">
            <a:extLst>
              <a:ext uri="{FF2B5EF4-FFF2-40B4-BE49-F238E27FC236}">
                <a16:creationId xmlns:a16="http://schemas.microsoft.com/office/drawing/2014/main" id="{6D6A91E6-7003-5525-2BD9-8D25D4B451A8}"/>
              </a:ext>
            </a:extLst>
          </p:cNvPr>
          <p:cNvSpPr txBox="1"/>
          <p:nvPr/>
        </p:nvSpPr>
        <p:spPr>
          <a:xfrm>
            <a:off x="8223135" y="5193292"/>
            <a:ext cx="1509189" cy="276999"/>
          </a:xfrm>
          <a:prstGeom prst="rect">
            <a:avLst/>
          </a:prstGeom>
          <a:noFill/>
        </p:spPr>
        <p:txBody>
          <a:bodyPr wrap="square">
            <a:spAutoFit/>
          </a:bodyPr>
          <a:lstStyle/>
          <a:p>
            <a:pPr algn="ctr">
              <a:defRPr/>
            </a:pPr>
            <a:r>
              <a:rPr lang="en-IN" sz="1200" b="1" dirty="0">
                <a:solidFill>
                  <a:srgbClr val="002060"/>
                </a:solidFill>
              </a:rPr>
              <a:t>External Data</a:t>
            </a:r>
          </a:p>
        </p:txBody>
      </p:sp>
      <p:sp>
        <p:nvSpPr>
          <p:cNvPr id="83" name="Oval 82">
            <a:extLst>
              <a:ext uri="{FF2B5EF4-FFF2-40B4-BE49-F238E27FC236}">
                <a16:creationId xmlns:a16="http://schemas.microsoft.com/office/drawing/2014/main" id="{15C21855-00E9-CF3B-6E6F-26774D06D138}"/>
              </a:ext>
            </a:extLst>
          </p:cNvPr>
          <p:cNvSpPr/>
          <p:nvPr/>
        </p:nvSpPr>
        <p:spPr>
          <a:xfrm>
            <a:off x="6061522" y="4376552"/>
            <a:ext cx="1393488" cy="1413706"/>
          </a:xfrm>
          <a:prstGeom prst="ellipse">
            <a:avLst/>
          </a:prstGeom>
          <a:solidFill>
            <a:schemeClr val="bg1"/>
          </a:solidFill>
          <a:ln w="158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Oval 84">
            <a:extLst>
              <a:ext uri="{FF2B5EF4-FFF2-40B4-BE49-F238E27FC236}">
                <a16:creationId xmlns:a16="http://schemas.microsoft.com/office/drawing/2014/main" id="{7058E853-8325-A658-6A10-16ABC40040E9}"/>
              </a:ext>
            </a:extLst>
          </p:cNvPr>
          <p:cNvSpPr/>
          <p:nvPr/>
        </p:nvSpPr>
        <p:spPr>
          <a:xfrm>
            <a:off x="5124583" y="1942491"/>
            <a:ext cx="1393488" cy="1413706"/>
          </a:xfrm>
          <a:prstGeom prst="ellipse">
            <a:avLst/>
          </a:prstGeom>
          <a:solidFill>
            <a:schemeClr val="bg1"/>
          </a:solidFill>
          <a:ln w="158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TextBox 86">
            <a:extLst>
              <a:ext uri="{FF2B5EF4-FFF2-40B4-BE49-F238E27FC236}">
                <a16:creationId xmlns:a16="http://schemas.microsoft.com/office/drawing/2014/main" id="{C61A0855-8FC2-50AA-5580-FDD6962387EF}"/>
              </a:ext>
            </a:extLst>
          </p:cNvPr>
          <p:cNvSpPr txBox="1"/>
          <p:nvPr/>
        </p:nvSpPr>
        <p:spPr>
          <a:xfrm>
            <a:off x="6224517" y="5186853"/>
            <a:ext cx="1855506" cy="461665"/>
          </a:xfrm>
          <a:prstGeom prst="rect">
            <a:avLst/>
          </a:prstGeom>
          <a:noFill/>
        </p:spPr>
        <p:txBody>
          <a:bodyPr wrap="square">
            <a:spAutoFit/>
          </a:bodyPr>
          <a:lstStyle/>
          <a:p>
            <a:r>
              <a:rPr lang="en-IN" sz="1200" b="1" dirty="0">
                <a:solidFill>
                  <a:srgbClr val="002060"/>
                </a:solidFill>
              </a:rPr>
              <a:t>Compliance and Explainability</a:t>
            </a:r>
          </a:p>
        </p:txBody>
      </p:sp>
      <p:pic>
        <p:nvPicPr>
          <p:cNvPr id="91" name="Picture 90">
            <a:extLst>
              <a:ext uri="{FF2B5EF4-FFF2-40B4-BE49-F238E27FC236}">
                <a16:creationId xmlns:a16="http://schemas.microsoft.com/office/drawing/2014/main" id="{AB6D91E0-1E8E-792E-9B24-2971C31DFCF3}"/>
              </a:ext>
            </a:extLst>
          </p:cNvPr>
          <p:cNvPicPr>
            <a:picLocks noChangeAspect="1"/>
          </p:cNvPicPr>
          <p:nvPr/>
        </p:nvPicPr>
        <p:blipFill>
          <a:blip r:embed="rId2"/>
          <a:stretch>
            <a:fillRect/>
          </a:stretch>
        </p:blipFill>
        <p:spPr>
          <a:xfrm>
            <a:off x="7616337" y="877928"/>
            <a:ext cx="592061" cy="676641"/>
          </a:xfrm>
          <a:prstGeom prst="rect">
            <a:avLst/>
          </a:prstGeom>
        </p:spPr>
      </p:pic>
      <p:pic>
        <p:nvPicPr>
          <p:cNvPr id="7170" name="Picture 2" descr="624,539 User Interface Icon Images, Stock Photos, 3D objects, &amp; Vectors |  Shutterstock">
            <a:extLst>
              <a:ext uri="{FF2B5EF4-FFF2-40B4-BE49-F238E27FC236}">
                <a16:creationId xmlns:a16="http://schemas.microsoft.com/office/drawing/2014/main" id="{310B095D-C1A5-71C7-FE26-3254F4AC3F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977" t="11024" r="19835" b="18231"/>
          <a:stretch/>
        </p:blipFill>
        <p:spPr bwMode="auto">
          <a:xfrm>
            <a:off x="9582330" y="2195309"/>
            <a:ext cx="566052" cy="7411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Sourcing and Managing External Data | CC CDQ">
            <a:extLst>
              <a:ext uri="{FF2B5EF4-FFF2-40B4-BE49-F238E27FC236}">
                <a16:creationId xmlns:a16="http://schemas.microsoft.com/office/drawing/2014/main" id="{457C075A-75D1-9BD5-F47E-D14F61A6561D}"/>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8656755" y="4543004"/>
            <a:ext cx="653181" cy="65318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92">
            <a:extLst>
              <a:ext uri="{FF2B5EF4-FFF2-40B4-BE49-F238E27FC236}">
                <a16:creationId xmlns:a16="http://schemas.microsoft.com/office/drawing/2014/main" id="{BD794266-C8D7-A830-8036-35B7C4657DAB}"/>
              </a:ext>
            </a:extLst>
          </p:cNvPr>
          <p:cNvPicPr>
            <a:picLocks noChangeAspect="1"/>
          </p:cNvPicPr>
          <p:nvPr/>
        </p:nvPicPr>
        <p:blipFill rotWithShape="1">
          <a:blip r:embed="rId5"/>
          <a:srcRect t="11558" b="21070"/>
          <a:stretch/>
        </p:blipFill>
        <p:spPr>
          <a:xfrm>
            <a:off x="6285148" y="4641058"/>
            <a:ext cx="938593" cy="621731"/>
          </a:xfrm>
          <a:prstGeom prst="rect">
            <a:avLst/>
          </a:prstGeom>
        </p:spPr>
      </p:pic>
      <p:pic>
        <p:nvPicPr>
          <p:cNvPr id="95" name="Picture 94">
            <a:extLst>
              <a:ext uri="{FF2B5EF4-FFF2-40B4-BE49-F238E27FC236}">
                <a16:creationId xmlns:a16="http://schemas.microsoft.com/office/drawing/2014/main" id="{20592C0F-1433-C8F1-D6CB-6A649A00004A}"/>
              </a:ext>
            </a:extLst>
          </p:cNvPr>
          <p:cNvPicPr>
            <a:picLocks noChangeAspect="1"/>
          </p:cNvPicPr>
          <p:nvPr/>
        </p:nvPicPr>
        <p:blipFill>
          <a:blip r:embed="rId6"/>
          <a:stretch>
            <a:fillRect/>
          </a:stretch>
        </p:blipFill>
        <p:spPr>
          <a:xfrm>
            <a:off x="5403522" y="2087125"/>
            <a:ext cx="747671" cy="675377"/>
          </a:xfrm>
          <a:prstGeom prst="rect">
            <a:avLst/>
          </a:prstGeom>
        </p:spPr>
      </p:pic>
      <p:sp>
        <p:nvSpPr>
          <p:cNvPr id="96" name="TextBox 95">
            <a:extLst>
              <a:ext uri="{FF2B5EF4-FFF2-40B4-BE49-F238E27FC236}">
                <a16:creationId xmlns:a16="http://schemas.microsoft.com/office/drawing/2014/main" id="{DBD7DE93-6D00-F531-9653-1CD9CEB68209}"/>
              </a:ext>
            </a:extLst>
          </p:cNvPr>
          <p:cNvSpPr txBox="1"/>
          <p:nvPr/>
        </p:nvSpPr>
        <p:spPr>
          <a:xfrm>
            <a:off x="5181201" y="2747514"/>
            <a:ext cx="1569517" cy="461665"/>
          </a:xfrm>
          <a:prstGeom prst="rect">
            <a:avLst/>
          </a:prstGeom>
          <a:noFill/>
        </p:spPr>
        <p:txBody>
          <a:bodyPr wrap="square">
            <a:spAutoFit/>
          </a:bodyPr>
          <a:lstStyle/>
          <a:p>
            <a:r>
              <a:rPr lang="en-IN" sz="1200" b="1" dirty="0">
                <a:solidFill>
                  <a:srgbClr val="002060"/>
                </a:solidFill>
              </a:rPr>
              <a:t>Monitoring and Continuous Imp</a:t>
            </a:r>
          </a:p>
        </p:txBody>
      </p:sp>
      <p:sp>
        <p:nvSpPr>
          <p:cNvPr id="97" name="TextBox 96">
            <a:extLst>
              <a:ext uri="{FF2B5EF4-FFF2-40B4-BE49-F238E27FC236}">
                <a16:creationId xmlns:a16="http://schemas.microsoft.com/office/drawing/2014/main" id="{79749F27-433A-2E99-5FF0-05132EB315C3}"/>
              </a:ext>
            </a:extLst>
          </p:cNvPr>
          <p:cNvSpPr txBox="1"/>
          <p:nvPr/>
        </p:nvSpPr>
        <p:spPr>
          <a:xfrm>
            <a:off x="4681722" y="149991"/>
            <a:ext cx="3672697" cy="381771"/>
          </a:xfrm>
          <a:prstGeom prst="rect">
            <a:avLst/>
          </a:prstGeom>
          <a:noFill/>
          <a:ln>
            <a:solidFill>
              <a:schemeClr val="tx1"/>
            </a:solidFill>
          </a:ln>
        </p:spPr>
        <p:txBody>
          <a:bodyPr wrap="square">
            <a:spAutoFit/>
          </a:bodyPr>
          <a:lstStyle/>
          <a:p>
            <a:pPr lvl="0">
              <a:lnSpc>
                <a:spcPct val="110000"/>
              </a:lnSpc>
              <a:spcAft>
                <a:spcPts val="6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FUTURE WORK: A LIVE APPLICATION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0" name="Picture 99">
            <a:extLst>
              <a:ext uri="{FF2B5EF4-FFF2-40B4-BE49-F238E27FC236}">
                <a16:creationId xmlns:a16="http://schemas.microsoft.com/office/drawing/2014/main" id="{A36589DF-4262-F983-BDA7-64E73AB082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971" y="1044634"/>
            <a:ext cx="2557331" cy="1630513"/>
          </a:xfrm>
          <a:prstGeom prst="rect">
            <a:avLst/>
          </a:prstGeom>
        </p:spPr>
      </p:pic>
      <p:pic>
        <p:nvPicPr>
          <p:cNvPr id="101" name="Picture 100">
            <a:extLst>
              <a:ext uri="{FF2B5EF4-FFF2-40B4-BE49-F238E27FC236}">
                <a16:creationId xmlns:a16="http://schemas.microsoft.com/office/drawing/2014/main" id="{FAD71C71-EB5D-CBF9-40C8-5A1174E02E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6120" y="3072580"/>
            <a:ext cx="2557331" cy="1630513"/>
          </a:xfrm>
          <a:prstGeom prst="rect">
            <a:avLst/>
          </a:prstGeom>
        </p:spPr>
      </p:pic>
      <p:pic>
        <p:nvPicPr>
          <p:cNvPr id="102" name="Picture 101">
            <a:extLst>
              <a:ext uri="{FF2B5EF4-FFF2-40B4-BE49-F238E27FC236}">
                <a16:creationId xmlns:a16="http://schemas.microsoft.com/office/drawing/2014/main" id="{CE3EB570-BF39-BE76-21D2-FD7A89D727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306" y="4975001"/>
            <a:ext cx="2557331" cy="1630513"/>
          </a:xfrm>
          <a:prstGeom prst="rect">
            <a:avLst/>
          </a:prstGeom>
        </p:spPr>
      </p:pic>
      <p:sp>
        <p:nvSpPr>
          <p:cNvPr id="103" name="Rectangle 102">
            <a:extLst>
              <a:ext uri="{FF2B5EF4-FFF2-40B4-BE49-F238E27FC236}">
                <a16:creationId xmlns:a16="http://schemas.microsoft.com/office/drawing/2014/main" id="{B59294DE-D090-2994-A3E9-3667A30BC891}"/>
              </a:ext>
            </a:extLst>
          </p:cNvPr>
          <p:cNvSpPr/>
          <p:nvPr/>
        </p:nvSpPr>
        <p:spPr>
          <a:xfrm>
            <a:off x="0" y="535"/>
            <a:ext cx="4545894" cy="6857465"/>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5" name="TextBox 104">
            <a:extLst>
              <a:ext uri="{FF2B5EF4-FFF2-40B4-BE49-F238E27FC236}">
                <a16:creationId xmlns:a16="http://schemas.microsoft.com/office/drawing/2014/main" id="{30642B09-43A0-E2B5-7267-5D6DD2154F99}"/>
              </a:ext>
            </a:extLst>
          </p:cNvPr>
          <p:cNvSpPr txBox="1"/>
          <p:nvPr/>
        </p:nvSpPr>
        <p:spPr>
          <a:xfrm>
            <a:off x="177762" y="216015"/>
            <a:ext cx="1651040" cy="369332"/>
          </a:xfrm>
          <a:prstGeom prst="rect">
            <a:avLst/>
          </a:prstGeom>
          <a:noFill/>
          <a:ln>
            <a:solidFill>
              <a:schemeClr val="bg1"/>
            </a:solidFill>
          </a:ln>
        </p:spPr>
        <p:txBody>
          <a:bodyPr wrap="square" rtlCol="0">
            <a:spAutoFit/>
          </a:bodyPr>
          <a:lstStyle/>
          <a:p>
            <a:r>
              <a:rPr lang="en-IN" b="1" dirty="0">
                <a:solidFill>
                  <a:schemeClr val="bg1"/>
                </a:solidFill>
              </a:rPr>
              <a:t>CONCLUSION</a:t>
            </a:r>
          </a:p>
        </p:txBody>
      </p:sp>
      <p:sp>
        <p:nvSpPr>
          <p:cNvPr id="106" name="TextBox 105">
            <a:extLst>
              <a:ext uri="{FF2B5EF4-FFF2-40B4-BE49-F238E27FC236}">
                <a16:creationId xmlns:a16="http://schemas.microsoft.com/office/drawing/2014/main" id="{F74F545C-EC04-2371-2E24-B8BDDFDD024B}"/>
              </a:ext>
            </a:extLst>
          </p:cNvPr>
          <p:cNvSpPr txBox="1"/>
          <p:nvPr/>
        </p:nvSpPr>
        <p:spPr>
          <a:xfrm>
            <a:off x="123730" y="877928"/>
            <a:ext cx="3981202" cy="5016758"/>
          </a:xfrm>
          <a:prstGeom prst="rect">
            <a:avLst/>
          </a:prstGeom>
          <a:noFill/>
        </p:spPr>
        <p:txBody>
          <a:bodyPr wrap="square" rtlCol="0">
            <a:spAutoFit/>
          </a:bodyPr>
          <a:lstStyle/>
          <a:p>
            <a:r>
              <a:rPr lang="en-US" sz="1000" b="0" i="0" dirty="0">
                <a:solidFill>
                  <a:schemeClr val="bg1"/>
                </a:solidFill>
                <a:effectLst/>
              </a:rPr>
              <a:t>Our Creditworthiness Evaluation project employed a diverse set of classification models, including Logistic Regression, Decision Tree, Naive Bayes, SVM, Random Forest, </a:t>
            </a:r>
            <a:r>
              <a:rPr lang="en-US" sz="1000" b="0" i="0" dirty="0" err="1">
                <a:solidFill>
                  <a:schemeClr val="bg1"/>
                </a:solidFill>
                <a:effectLst/>
              </a:rPr>
              <a:t>XGBoost</a:t>
            </a:r>
            <a:r>
              <a:rPr lang="en-US" sz="1000" b="0" i="0" dirty="0">
                <a:solidFill>
                  <a:schemeClr val="bg1"/>
                </a:solidFill>
                <a:effectLst/>
              </a:rPr>
              <a:t>, AdaBoost, and Gradient Boost. </a:t>
            </a:r>
          </a:p>
          <a:p>
            <a:endParaRPr lang="en-US" sz="1000" dirty="0">
              <a:solidFill>
                <a:schemeClr val="bg1"/>
              </a:solidFill>
            </a:endParaRPr>
          </a:p>
          <a:p>
            <a:r>
              <a:rPr lang="en-US" sz="1000" dirty="0">
                <a:solidFill>
                  <a:schemeClr val="bg1"/>
                </a:solidFill>
              </a:rPr>
              <a:t>1. Model Diversity and Robustness:</a:t>
            </a:r>
          </a:p>
          <a:p>
            <a:endParaRPr lang="en-US" sz="1000" dirty="0">
              <a:solidFill>
                <a:schemeClr val="bg1"/>
              </a:solidFill>
            </a:endParaRPr>
          </a:p>
          <a:p>
            <a:r>
              <a:rPr lang="en-US" sz="1000" dirty="0">
                <a:solidFill>
                  <a:schemeClr val="bg1"/>
                </a:solidFill>
              </a:rPr>
              <a:t>The use of multiple classification models allowed for a comprehensive understanding of credit risk assessment, capturing diverse decision-making approaches.</a:t>
            </a:r>
          </a:p>
          <a:p>
            <a:endParaRPr lang="en-US" sz="1000" dirty="0">
              <a:solidFill>
                <a:schemeClr val="bg1"/>
              </a:solidFill>
            </a:endParaRPr>
          </a:p>
          <a:p>
            <a:r>
              <a:rPr lang="en-US" sz="1000" dirty="0">
                <a:solidFill>
                  <a:schemeClr val="bg1"/>
                </a:solidFill>
              </a:rPr>
              <a:t>2.Performance Variation:</a:t>
            </a:r>
          </a:p>
          <a:p>
            <a:endParaRPr lang="en-US" sz="1000" dirty="0">
              <a:solidFill>
                <a:schemeClr val="bg1"/>
              </a:solidFill>
            </a:endParaRPr>
          </a:p>
          <a:p>
            <a:r>
              <a:rPr lang="en-US" sz="1000" dirty="0">
                <a:solidFill>
                  <a:schemeClr val="bg1"/>
                </a:solidFill>
              </a:rPr>
              <a:t>Models exhibited varying performance metrics, highlighting the importance of selecting the right algorithm for the specific characteristics of the dataset. Random Forest and </a:t>
            </a:r>
            <a:r>
              <a:rPr lang="en-US" sz="1000" dirty="0" err="1">
                <a:solidFill>
                  <a:schemeClr val="bg1"/>
                </a:solidFill>
              </a:rPr>
              <a:t>XGBoost</a:t>
            </a:r>
            <a:r>
              <a:rPr lang="en-US" sz="1000" dirty="0">
                <a:solidFill>
                  <a:schemeClr val="bg1"/>
                </a:solidFill>
              </a:rPr>
              <a:t>, for instance, demonstrated high accuracy and robustness.</a:t>
            </a:r>
          </a:p>
          <a:p>
            <a:endParaRPr lang="en-US" sz="1000" dirty="0">
              <a:solidFill>
                <a:schemeClr val="bg1"/>
              </a:solidFill>
            </a:endParaRPr>
          </a:p>
          <a:p>
            <a:endParaRPr lang="en-US" sz="1000" dirty="0">
              <a:solidFill>
                <a:schemeClr val="bg1"/>
              </a:solidFill>
            </a:endParaRPr>
          </a:p>
          <a:p>
            <a:r>
              <a:rPr lang="en-US" sz="1000" dirty="0">
                <a:solidFill>
                  <a:schemeClr val="bg1"/>
                </a:solidFill>
              </a:rPr>
              <a:t>3. Interpretability vs. Complexity Trade-off:</a:t>
            </a:r>
          </a:p>
          <a:p>
            <a:endParaRPr lang="en-US" sz="1000" dirty="0">
              <a:solidFill>
                <a:schemeClr val="bg1"/>
              </a:solidFill>
            </a:endParaRPr>
          </a:p>
          <a:p>
            <a:r>
              <a:rPr lang="en-US" sz="1000" dirty="0">
                <a:solidFill>
                  <a:schemeClr val="bg1"/>
                </a:solidFill>
              </a:rPr>
              <a:t>Decision Tree and Naive Bayes offered interpretability, aiding in understanding feature importance. However, more complex models like </a:t>
            </a:r>
            <a:r>
              <a:rPr lang="en-US" sz="1000" dirty="0" err="1">
                <a:solidFill>
                  <a:schemeClr val="bg1"/>
                </a:solidFill>
              </a:rPr>
              <a:t>XGBoost</a:t>
            </a:r>
            <a:r>
              <a:rPr lang="en-US" sz="1000" dirty="0">
                <a:solidFill>
                  <a:schemeClr val="bg1"/>
                </a:solidFill>
              </a:rPr>
              <a:t> and Random Forest, while achieving high accuracy, presented challenges in interpretability.</a:t>
            </a:r>
          </a:p>
          <a:p>
            <a:endParaRPr lang="en-US" sz="1000" dirty="0">
              <a:solidFill>
                <a:schemeClr val="bg1"/>
              </a:solidFill>
            </a:endParaRPr>
          </a:p>
          <a:p>
            <a:endParaRPr lang="en-US" sz="1000" dirty="0">
              <a:solidFill>
                <a:schemeClr val="bg1"/>
              </a:solidFill>
            </a:endParaRPr>
          </a:p>
          <a:p>
            <a:r>
              <a:rPr lang="en-US" sz="1000" dirty="0">
                <a:solidFill>
                  <a:schemeClr val="bg1"/>
                </a:solidFill>
              </a:rPr>
              <a:t>4. Ensemble Methods' Strength:</a:t>
            </a:r>
          </a:p>
          <a:p>
            <a:endParaRPr lang="en-US" sz="1000" dirty="0">
              <a:solidFill>
                <a:schemeClr val="bg1"/>
              </a:solidFill>
            </a:endParaRPr>
          </a:p>
          <a:p>
            <a:r>
              <a:rPr lang="en-US" sz="1000" dirty="0">
                <a:solidFill>
                  <a:schemeClr val="bg1"/>
                </a:solidFill>
              </a:rPr>
              <a:t>Ensemble methods, such as Random Forest, </a:t>
            </a:r>
            <a:r>
              <a:rPr lang="en-US" sz="1000" dirty="0" err="1">
                <a:solidFill>
                  <a:schemeClr val="bg1"/>
                </a:solidFill>
              </a:rPr>
              <a:t>XGBoost</a:t>
            </a:r>
            <a:r>
              <a:rPr lang="en-US" sz="1000" dirty="0">
                <a:solidFill>
                  <a:schemeClr val="bg1"/>
                </a:solidFill>
              </a:rPr>
              <a:t>, AdaBoost, and Gradient Boost, showcased superior performance by combining multiple weak learners. They proved effective in handling complex relationships within the data.</a:t>
            </a:r>
            <a:endParaRPr lang="en-IN" sz="1000" dirty="0">
              <a:solidFill>
                <a:schemeClr val="bg1"/>
              </a:solidFill>
            </a:endParaRPr>
          </a:p>
        </p:txBody>
      </p:sp>
    </p:spTree>
    <p:extLst>
      <p:ext uri="{BB962C8B-B14F-4D97-AF65-F5344CB8AC3E}">
        <p14:creationId xmlns:p14="http://schemas.microsoft.com/office/powerpoint/2010/main" val="17985707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A20FDD-D1D0-3FFE-C7F6-911FEA4A7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191" y="161233"/>
            <a:ext cx="3331675" cy="3331675"/>
          </a:xfrm>
          <a:prstGeom prst="rect">
            <a:avLst/>
          </a:prstGeom>
        </p:spPr>
      </p:pic>
      <p:sp>
        <p:nvSpPr>
          <p:cNvPr id="7" name="Rectangle 6">
            <a:extLst>
              <a:ext uri="{FF2B5EF4-FFF2-40B4-BE49-F238E27FC236}">
                <a16:creationId xmlns:a16="http://schemas.microsoft.com/office/drawing/2014/main" id="{33D4F3B5-269B-4E5F-9820-C4B04059BF7F}"/>
              </a:ext>
            </a:extLst>
          </p:cNvPr>
          <p:cNvSpPr/>
          <p:nvPr/>
        </p:nvSpPr>
        <p:spPr>
          <a:xfrm>
            <a:off x="0" y="0"/>
            <a:ext cx="12192000" cy="3492907"/>
          </a:xfrm>
          <a:prstGeom prst="rect">
            <a:avLst/>
          </a:prstGeom>
          <a:solidFill>
            <a:srgbClr val="16207B">
              <a:alpha val="9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30">
            <a:extLst>
              <a:ext uri="{FF2B5EF4-FFF2-40B4-BE49-F238E27FC236}">
                <a16:creationId xmlns:a16="http://schemas.microsoft.com/office/drawing/2014/main" id="{8270A402-112F-1EC1-E7D2-3035619BF9B5}"/>
              </a:ext>
            </a:extLst>
          </p:cNvPr>
          <p:cNvSpPr txBox="1"/>
          <p:nvPr/>
        </p:nvSpPr>
        <p:spPr>
          <a:xfrm>
            <a:off x="97532" y="174782"/>
            <a:ext cx="3046491" cy="461665"/>
          </a:xfrm>
          <a:prstGeom prst="rect">
            <a:avLst/>
          </a:prstGeom>
          <a:noFill/>
          <a:ln>
            <a:solidFill>
              <a:schemeClr val="bg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ea typeface="굴림" panose="020B0600000101010101" pitchFamily="34" charset="-127"/>
              </a:rPr>
              <a:t>PROBLEM DEFINITION</a:t>
            </a:r>
            <a:endParaRPr lang="en-US" sz="2400" b="1" dirty="0">
              <a:solidFill>
                <a:schemeClr val="bg1"/>
              </a:solidFill>
            </a:endParaRPr>
          </a:p>
        </p:txBody>
      </p:sp>
      <p:sp>
        <p:nvSpPr>
          <p:cNvPr id="9" name="Oval 8">
            <a:extLst>
              <a:ext uri="{FF2B5EF4-FFF2-40B4-BE49-F238E27FC236}">
                <a16:creationId xmlns:a16="http://schemas.microsoft.com/office/drawing/2014/main" id="{149DB5D0-2FA9-C17E-1D9B-D1390DC5D519}"/>
              </a:ext>
            </a:extLst>
          </p:cNvPr>
          <p:cNvSpPr/>
          <p:nvPr/>
        </p:nvSpPr>
        <p:spPr>
          <a:xfrm>
            <a:off x="806993" y="2642294"/>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7D3E05-E057-0B68-CB43-9060A67F4860}"/>
              </a:ext>
            </a:extLst>
          </p:cNvPr>
          <p:cNvSpPr/>
          <p:nvPr/>
        </p:nvSpPr>
        <p:spPr>
          <a:xfrm>
            <a:off x="905073" y="2726956"/>
            <a:ext cx="1801913" cy="1736401"/>
          </a:xfrm>
          <a:prstGeom prst="ellipse">
            <a:avLst/>
          </a:prstGeom>
          <a:solidFill>
            <a:schemeClr val="bg1"/>
          </a:solidFill>
          <a:ln w="15875">
            <a:solidFill>
              <a:srgbClr val="7F8F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E7AC9CAC-F2B8-0162-8CF6-4487E8AF05D1}"/>
              </a:ext>
            </a:extLst>
          </p:cNvPr>
          <p:cNvSpPr/>
          <p:nvPr/>
        </p:nvSpPr>
        <p:spPr>
          <a:xfrm>
            <a:off x="4746830" y="2642294"/>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B88F0192-0FD1-45F2-39B8-3876DFB74FE6}"/>
              </a:ext>
            </a:extLst>
          </p:cNvPr>
          <p:cNvSpPr/>
          <p:nvPr/>
        </p:nvSpPr>
        <p:spPr>
          <a:xfrm>
            <a:off x="4844910" y="2726956"/>
            <a:ext cx="1801913" cy="1736401"/>
          </a:xfrm>
          <a:prstGeom prst="ellipse">
            <a:avLst/>
          </a:prstGeom>
          <a:solidFill>
            <a:schemeClr val="bg1"/>
          </a:solidFill>
          <a:ln w="15875">
            <a:solidFill>
              <a:srgbClr val="7F8F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CEB71501-9462-A079-2F2C-5B1F485F5E2F}"/>
              </a:ext>
            </a:extLst>
          </p:cNvPr>
          <p:cNvSpPr/>
          <p:nvPr/>
        </p:nvSpPr>
        <p:spPr>
          <a:xfrm>
            <a:off x="9007924" y="2642295"/>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CEF76E2E-D646-9535-0C73-96C23371DDEB}"/>
              </a:ext>
            </a:extLst>
          </p:cNvPr>
          <p:cNvSpPr/>
          <p:nvPr/>
        </p:nvSpPr>
        <p:spPr>
          <a:xfrm>
            <a:off x="9106004" y="2754116"/>
            <a:ext cx="1801913" cy="1736401"/>
          </a:xfrm>
          <a:prstGeom prst="ellipse">
            <a:avLst/>
          </a:prstGeom>
          <a:solidFill>
            <a:schemeClr val="bg1"/>
          </a:solidFill>
          <a:ln w="15875">
            <a:solidFill>
              <a:srgbClr val="7F8F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descr="Diamond with solid fill">
            <a:extLst>
              <a:ext uri="{FF2B5EF4-FFF2-40B4-BE49-F238E27FC236}">
                <a16:creationId xmlns:a16="http://schemas.microsoft.com/office/drawing/2014/main" id="{2A618A41-5665-5109-2F99-E7F101F2CB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4083" y="3146514"/>
            <a:ext cx="1060765" cy="1060765"/>
          </a:xfrm>
          <a:prstGeom prst="rect">
            <a:avLst/>
          </a:prstGeom>
        </p:spPr>
      </p:pic>
      <p:pic>
        <p:nvPicPr>
          <p:cNvPr id="17" name="Graphic 16" descr="Target with solid fill">
            <a:extLst>
              <a:ext uri="{FF2B5EF4-FFF2-40B4-BE49-F238E27FC236}">
                <a16:creationId xmlns:a16="http://schemas.microsoft.com/office/drawing/2014/main" id="{4BF56A2E-1BF9-E776-B3CD-974485109A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45687" y="3010102"/>
            <a:ext cx="1200357" cy="1200357"/>
          </a:xfrm>
          <a:prstGeom prst="rect">
            <a:avLst/>
          </a:prstGeom>
        </p:spPr>
      </p:pic>
      <p:pic>
        <p:nvPicPr>
          <p:cNvPr id="18" name="Graphic 17" descr="Checklist with solid fill">
            <a:extLst>
              <a:ext uri="{FF2B5EF4-FFF2-40B4-BE49-F238E27FC236}">
                <a16:creationId xmlns:a16="http://schemas.microsoft.com/office/drawing/2014/main" id="{0724FABD-6595-8366-A13A-A1ECA9B136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9883" y="3080050"/>
            <a:ext cx="974028" cy="974028"/>
          </a:xfrm>
          <a:prstGeom prst="rect">
            <a:avLst/>
          </a:prstGeom>
        </p:spPr>
      </p:pic>
      <p:sp>
        <p:nvSpPr>
          <p:cNvPr id="20" name="TextBox 19">
            <a:extLst>
              <a:ext uri="{FF2B5EF4-FFF2-40B4-BE49-F238E27FC236}">
                <a16:creationId xmlns:a16="http://schemas.microsoft.com/office/drawing/2014/main" id="{18A0BB83-57D1-5468-31D8-AF2FFCCC2D73}"/>
              </a:ext>
            </a:extLst>
          </p:cNvPr>
          <p:cNvSpPr txBox="1"/>
          <p:nvPr/>
        </p:nvSpPr>
        <p:spPr>
          <a:xfrm>
            <a:off x="806993" y="4736131"/>
            <a:ext cx="2579003" cy="1938992"/>
          </a:xfrm>
          <a:prstGeom prst="rect">
            <a:avLst/>
          </a:prstGeom>
          <a:noFill/>
        </p:spPr>
        <p:txBody>
          <a:bodyPr wrap="square">
            <a:spAutoFit/>
          </a:bodyPr>
          <a:lstStyle/>
          <a:p>
            <a:r>
              <a:rPr lang="en-IN" sz="1200" b="1" dirty="0"/>
              <a:t>VALUE ADDITIONS ADDED</a:t>
            </a:r>
          </a:p>
          <a:p>
            <a:endParaRPr lang="en-IN" sz="1200" dirty="0">
              <a:solidFill>
                <a:schemeClr val="tx1"/>
              </a:solidFill>
            </a:endParaRPr>
          </a:p>
          <a:p>
            <a:pPr marL="171450" indent="-171450">
              <a:buSzPct val="88000"/>
              <a:buFont typeface="Wingdings" panose="05000000000000000000" pitchFamily="2" charset="2"/>
              <a:buChar char="§"/>
            </a:pPr>
            <a:r>
              <a:rPr lang="en-IN" sz="1200" dirty="0" err="1">
                <a:solidFill>
                  <a:schemeClr val="tx1"/>
                </a:solidFill>
              </a:rPr>
              <a:t>Explainability</a:t>
            </a:r>
            <a:r>
              <a:rPr lang="en-IN" sz="1200" dirty="0">
                <a:solidFill>
                  <a:schemeClr val="tx1"/>
                </a:solidFill>
              </a:rPr>
              <a:t> and Transparency</a:t>
            </a:r>
          </a:p>
          <a:p>
            <a:pPr marL="171450" indent="-171450">
              <a:buSzPct val="88000"/>
              <a:buFont typeface="Wingdings" panose="05000000000000000000" pitchFamily="2" charset="2"/>
              <a:buChar char="§"/>
            </a:pPr>
            <a:r>
              <a:rPr lang="en-IN" sz="1200" dirty="0">
                <a:solidFill>
                  <a:schemeClr val="tx1"/>
                </a:solidFill>
              </a:rPr>
              <a:t>Continuous Learning</a:t>
            </a:r>
          </a:p>
          <a:p>
            <a:pPr marL="171450" indent="-171450">
              <a:buSzPct val="88000"/>
              <a:buFont typeface="Wingdings" panose="05000000000000000000" pitchFamily="2" charset="2"/>
              <a:buChar char="§"/>
            </a:pPr>
            <a:r>
              <a:rPr lang="en-IN" sz="1200" dirty="0">
                <a:solidFill>
                  <a:schemeClr val="tx1"/>
                </a:solidFill>
              </a:rPr>
              <a:t>Fairness and Bias Mitigation</a:t>
            </a:r>
          </a:p>
          <a:p>
            <a:pPr marL="171450" indent="-171450">
              <a:buSzPct val="88000"/>
              <a:buFont typeface="Wingdings" panose="05000000000000000000" pitchFamily="2" charset="2"/>
              <a:buChar char="§"/>
            </a:pPr>
            <a:r>
              <a:rPr lang="en-IN" sz="1200" dirty="0">
                <a:solidFill>
                  <a:schemeClr val="tx1"/>
                </a:solidFill>
              </a:rPr>
              <a:t>User-Friendly Interface</a:t>
            </a:r>
          </a:p>
          <a:p>
            <a:pPr marL="171450" indent="-171450">
              <a:buSzPct val="88000"/>
              <a:buFont typeface="Wingdings" panose="05000000000000000000" pitchFamily="2" charset="2"/>
              <a:buChar char="§"/>
            </a:pPr>
            <a:r>
              <a:rPr lang="en-IN" sz="1200" dirty="0">
                <a:solidFill>
                  <a:schemeClr val="tx1"/>
                </a:solidFill>
              </a:rPr>
              <a:t>Security Measures</a:t>
            </a:r>
          </a:p>
          <a:p>
            <a:pPr marL="171450" indent="-171450">
              <a:buSzPct val="88000"/>
              <a:buFont typeface="Wingdings" panose="05000000000000000000" pitchFamily="2" charset="2"/>
              <a:buChar char="§"/>
            </a:pPr>
            <a:r>
              <a:rPr lang="en-IN" sz="1200" dirty="0">
                <a:solidFill>
                  <a:schemeClr val="tx1"/>
                </a:solidFill>
              </a:rPr>
              <a:t>Education and Communication</a:t>
            </a:r>
          </a:p>
          <a:p>
            <a:pPr marL="171450" indent="-171450">
              <a:buSzPct val="88000"/>
              <a:buFont typeface="Wingdings" panose="05000000000000000000" pitchFamily="2" charset="2"/>
              <a:buChar char="§"/>
            </a:pPr>
            <a:r>
              <a:rPr lang="en-IN" sz="1200" dirty="0">
                <a:solidFill>
                  <a:schemeClr val="tx1"/>
                </a:solidFill>
              </a:rPr>
              <a:t>Benchmarking and Model Comparison</a:t>
            </a:r>
          </a:p>
        </p:txBody>
      </p:sp>
      <p:sp>
        <p:nvSpPr>
          <p:cNvPr id="22" name="TextBox 21">
            <a:extLst>
              <a:ext uri="{FF2B5EF4-FFF2-40B4-BE49-F238E27FC236}">
                <a16:creationId xmlns:a16="http://schemas.microsoft.com/office/drawing/2014/main" id="{C59338E3-216E-2BA5-B299-EC32F48D828E}"/>
              </a:ext>
            </a:extLst>
          </p:cNvPr>
          <p:cNvSpPr txBox="1"/>
          <p:nvPr/>
        </p:nvSpPr>
        <p:spPr>
          <a:xfrm>
            <a:off x="4494668" y="4797204"/>
            <a:ext cx="3202663" cy="1384995"/>
          </a:xfrm>
          <a:prstGeom prst="rect">
            <a:avLst/>
          </a:prstGeom>
          <a:noFill/>
        </p:spPr>
        <p:txBody>
          <a:bodyPr wrap="square">
            <a:spAutoFit/>
          </a:bodyPr>
          <a:lstStyle/>
          <a:p>
            <a:r>
              <a:rPr lang="en-IN" sz="1200" b="1" dirty="0"/>
              <a:t>IMPORTANCE OF THE PROBLEM</a:t>
            </a:r>
            <a:endParaRPr lang="en-IN" sz="1200" b="1" i="0" dirty="0">
              <a:effectLst/>
              <a:latin typeface="Söhne"/>
            </a:endParaRPr>
          </a:p>
          <a:p>
            <a:endParaRPr lang="en-US" sz="1200" dirty="0">
              <a:latin typeface="Söhne"/>
            </a:endParaRPr>
          </a:p>
          <a:p>
            <a:r>
              <a:rPr lang="en-US" sz="1200" dirty="0">
                <a:latin typeface="Söhne"/>
              </a:rPr>
              <a:t>E</a:t>
            </a:r>
            <a:r>
              <a:rPr lang="en-US" sz="1200" b="0" i="0" dirty="0">
                <a:effectLst/>
                <a:latin typeface="Söhne"/>
              </a:rPr>
              <a:t>nhance decision-making, reduce the likelihood of defaults, and ensure fair and efficient allocation of resources, contributing to the overall stability and sustainability of the financial system</a:t>
            </a:r>
            <a:r>
              <a:rPr lang="en-US" sz="1200" b="0" i="0" dirty="0">
                <a:solidFill>
                  <a:srgbClr val="374151"/>
                </a:solidFill>
                <a:effectLst/>
                <a:latin typeface="Söhne"/>
              </a:rPr>
              <a:t>.</a:t>
            </a:r>
          </a:p>
        </p:txBody>
      </p:sp>
      <p:sp>
        <p:nvSpPr>
          <p:cNvPr id="24" name="TextBox 23">
            <a:extLst>
              <a:ext uri="{FF2B5EF4-FFF2-40B4-BE49-F238E27FC236}">
                <a16:creationId xmlns:a16="http://schemas.microsoft.com/office/drawing/2014/main" id="{2C652347-AC43-546F-D0D9-24CDBB8C087B}"/>
              </a:ext>
            </a:extLst>
          </p:cNvPr>
          <p:cNvSpPr txBox="1"/>
          <p:nvPr/>
        </p:nvSpPr>
        <p:spPr>
          <a:xfrm>
            <a:off x="8711697" y="4828863"/>
            <a:ext cx="3275091" cy="1938992"/>
          </a:xfrm>
          <a:prstGeom prst="rect">
            <a:avLst/>
          </a:prstGeom>
          <a:noFill/>
        </p:spPr>
        <p:txBody>
          <a:bodyPr wrap="square">
            <a:spAutoFit/>
          </a:bodyPr>
          <a:lstStyle/>
          <a:p>
            <a:r>
              <a:rPr lang="en-IN" sz="1200" b="1" dirty="0"/>
              <a:t>TECHNOLOGY PROBLEM RESOLVED</a:t>
            </a:r>
          </a:p>
          <a:p>
            <a:r>
              <a:rPr lang="en-US" sz="1200" dirty="0"/>
              <a:t>Feature Selection and Engineering, Model Training and Evaluation,</a:t>
            </a:r>
          </a:p>
          <a:p>
            <a:r>
              <a:rPr lang="en-US" sz="1200" dirty="0"/>
              <a:t>Data Quality and Preprocessing, Interpretability, Scalability and Performance</a:t>
            </a:r>
            <a:r>
              <a:rPr lang="en-IN" sz="1200" dirty="0"/>
              <a:t>.</a:t>
            </a:r>
          </a:p>
          <a:p>
            <a:endParaRPr lang="en-IN" sz="1200" dirty="0"/>
          </a:p>
          <a:p>
            <a:r>
              <a:rPr lang="en-IN" sz="1200" b="1" dirty="0"/>
              <a:t>BUSINESS PROBLEM RESOLVED</a:t>
            </a:r>
          </a:p>
          <a:p>
            <a:r>
              <a:rPr lang="en-IN" sz="1200" dirty="0"/>
              <a:t>Risk Mitigation, Customer Segmentation, Regulatory Compliance, Operational Efficiency, Customer Trust</a:t>
            </a:r>
          </a:p>
        </p:txBody>
      </p:sp>
      <p:sp>
        <p:nvSpPr>
          <p:cNvPr id="26" name="TextBox 25">
            <a:extLst>
              <a:ext uri="{FF2B5EF4-FFF2-40B4-BE49-F238E27FC236}">
                <a16:creationId xmlns:a16="http://schemas.microsoft.com/office/drawing/2014/main" id="{28645314-B04E-C855-3298-D1639C7D75BE}"/>
              </a:ext>
            </a:extLst>
          </p:cNvPr>
          <p:cNvSpPr txBox="1"/>
          <p:nvPr/>
        </p:nvSpPr>
        <p:spPr>
          <a:xfrm>
            <a:off x="86930" y="1141406"/>
            <a:ext cx="11222487" cy="830997"/>
          </a:xfrm>
          <a:prstGeom prst="rect">
            <a:avLst/>
          </a:prstGeom>
          <a:noFill/>
        </p:spPr>
        <p:txBody>
          <a:bodyPr wrap="square">
            <a:spAutoFit/>
          </a:bodyPr>
          <a:lstStyle/>
          <a:p>
            <a:r>
              <a:rPr lang="en-US" sz="1200" dirty="0">
                <a:solidFill>
                  <a:schemeClr val="bg1"/>
                </a:solidFill>
                <a:latin typeface="Söhne"/>
              </a:rPr>
              <a:t>T</a:t>
            </a:r>
            <a:r>
              <a:rPr lang="en-US" sz="1200" b="0" i="0" dirty="0">
                <a:solidFill>
                  <a:schemeClr val="bg1"/>
                </a:solidFill>
                <a:effectLst/>
                <a:latin typeface="Söhne"/>
              </a:rPr>
              <a:t>he objective is to develop a predictive model that assesses an individual's ability to repay a loan. The binary target variable is defined as follows: 1 indicates "Unable to pay the loan," and 0 signifies "Able to pay the loan." The dataset encompasses diverse features such as gender, salary, details about the individual's residence, familial information, marital status, and more. Through a careful analysis of these attributes, the model aims to distinguish patterns indicative of financial stability or risk, assisting financial institutions in making informed decisions on loan approvals based on an individual's creditworthiness.</a:t>
            </a:r>
            <a:endParaRPr lang="en-IN" sz="1200" dirty="0">
              <a:solidFill>
                <a:schemeClr val="bg1"/>
              </a:solidFill>
            </a:endParaRPr>
          </a:p>
        </p:txBody>
      </p:sp>
    </p:spTree>
    <p:extLst>
      <p:ext uri="{BB962C8B-B14F-4D97-AF65-F5344CB8AC3E}">
        <p14:creationId xmlns:p14="http://schemas.microsoft.com/office/powerpoint/2010/main" val="681250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55D3DE-B875-2AD8-6676-F67ACE6CF48C}"/>
              </a:ext>
            </a:extLst>
          </p:cNvPr>
          <p:cNvSpPr/>
          <p:nvPr/>
        </p:nvSpPr>
        <p:spPr>
          <a:xfrm>
            <a:off x="-25878" y="0"/>
            <a:ext cx="5744706" cy="6858000"/>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0" name="Freeform 15">
            <a:extLst>
              <a:ext uri="{FF2B5EF4-FFF2-40B4-BE49-F238E27FC236}">
                <a16:creationId xmlns:a16="http://schemas.microsoft.com/office/drawing/2014/main" id="{84301165-F61F-5485-C715-5D749E4C34D2}"/>
              </a:ext>
            </a:extLst>
          </p:cNvPr>
          <p:cNvSpPr/>
          <p:nvPr/>
        </p:nvSpPr>
        <p:spPr>
          <a:xfrm rot="5400000">
            <a:off x="2820648" y="1868100"/>
            <a:ext cx="1079554" cy="1085151"/>
          </a:xfrm>
          <a:custGeom>
            <a:avLst/>
            <a:gdLst>
              <a:gd name="connsiteX0" fmla="*/ 0 w 4610387"/>
              <a:gd name="connsiteY0" fmla="*/ 0 h 4610386"/>
              <a:gd name="connsiteX1" fmla="*/ 168871 w 4610387"/>
              <a:gd name="connsiteY1" fmla="*/ 4270 h 4610386"/>
              <a:gd name="connsiteX2" fmla="*/ 4606117 w 4610387"/>
              <a:gd name="connsiteY2" fmla="*/ 4441516 h 4610386"/>
              <a:gd name="connsiteX3" fmla="*/ 4610387 w 4610387"/>
              <a:gd name="connsiteY3" fmla="*/ 4610386 h 4610386"/>
              <a:gd name="connsiteX4" fmla="*/ 1999450 w 4610387"/>
              <a:gd name="connsiteY4" fmla="*/ 4610386 h 4610386"/>
              <a:gd name="connsiteX5" fmla="*/ 1992381 w 4610387"/>
              <a:gd name="connsiteY5" fmla="*/ 4470389 h 4610386"/>
              <a:gd name="connsiteX6" fmla="*/ 139998 w 4610387"/>
              <a:gd name="connsiteY6" fmla="*/ 2618006 h 4610386"/>
              <a:gd name="connsiteX7" fmla="*/ 0 w 4610387"/>
              <a:gd name="connsiteY7" fmla="*/ 2610937 h 4610386"/>
              <a:gd name="connsiteX8" fmla="*/ 0 w 4610387"/>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6">
                <a:moveTo>
                  <a:pt x="0" y="0"/>
                </a:moveTo>
                <a:lnTo>
                  <a:pt x="168871" y="4270"/>
                </a:lnTo>
                <a:cubicBezTo>
                  <a:pt x="2564125" y="125686"/>
                  <a:pt x="4484701" y="2046262"/>
                  <a:pt x="4606117" y="4441516"/>
                </a:cubicBezTo>
                <a:lnTo>
                  <a:pt x="4610387" y="4610386"/>
                </a:lnTo>
                <a:lnTo>
                  <a:pt x="1999450" y="4610386"/>
                </a:lnTo>
                <a:lnTo>
                  <a:pt x="1992381" y="4470389"/>
                </a:lnTo>
                <a:cubicBezTo>
                  <a:pt x="1893190" y="3493681"/>
                  <a:pt x="1116707" y="2717197"/>
                  <a:pt x="139998" y="2618006"/>
                </a:cubicBezTo>
                <a:lnTo>
                  <a:pt x="0" y="2610937"/>
                </a:lnTo>
                <a:lnTo>
                  <a:pt x="0" y="0"/>
                </a:lnTo>
                <a:close/>
              </a:path>
            </a:pathLst>
          </a:custGeom>
          <a:solidFill>
            <a:srgbClr val="A8B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1" name="Freeform 14">
            <a:extLst>
              <a:ext uri="{FF2B5EF4-FFF2-40B4-BE49-F238E27FC236}">
                <a16:creationId xmlns:a16="http://schemas.microsoft.com/office/drawing/2014/main" id="{A036A96C-2F93-5D62-182E-A73252F5C4A0}"/>
              </a:ext>
            </a:extLst>
          </p:cNvPr>
          <p:cNvSpPr/>
          <p:nvPr/>
        </p:nvSpPr>
        <p:spPr>
          <a:xfrm rot="5400000">
            <a:off x="2820647" y="729211"/>
            <a:ext cx="1079556" cy="1085151"/>
          </a:xfrm>
          <a:custGeom>
            <a:avLst/>
            <a:gdLst>
              <a:gd name="connsiteX0" fmla="*/ 4610384 w 4610384"/>
              <a:gd name="connsiteY0" fmla="*/ 0 h 4610386"/>
              <a:gd name="connsiteX1" fmla="*/ 4610384 w 4610384"/>
              <a:gd name="connsiteY1" fmla="*/ 2610937 h 4610386"/>
              <a:gd name="connsiteX2" fmla="*/ 4470389 w 4610384"/>
              <a:gd name="connsiteY2" fmla="*/ 2618006 h 4610386"/>
              <a:gd name="connsiteX3" fmla="*/ 2618006 w 4610384"/>
              <a:gd name="connsiteY3" fmla="*/ 4470389 h 4610386"/>
              <a:gd name="connsiteX4" fmla="*/ 2610937 w 4610384"/>
              <a:gd name="connsiteY4" fmla="*/ 4610386 h 4610386"/>
              <a:gd name="connsiteX5" fmla="*/ 0 w 4610384"/>
              <a:gd name="connsiteY5" fmla="*/ 4610386 h 4610386"/>
              <a:gd name="connsiteX6" fmla="*/ 4270 w 4610384"/>
              <a:gd name="connsiteY6" fmla="*/ 4441516 h 4610386"/>
              <a:gd name="connsiteX7" fmla="*/ 4441516 w 4610384"/>
              <a:gd name="connsiteY7" fmla="*/ 4270 h 4610386"/>
              <a:gd name="connsiteX8" fmla="*/ 4610384 w 4610384"/>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6">
                <a:moveTo>
                  <a:pt x="4610384" y="0"/>
                </a:moveTo>
                <a:lnTo>
                  <a:pt x="4610384" y="2610937"/>
                </a:lnTo>
                <a:lnTo>
                  <a:pt x="4470389" y="2618006"/>
                </a:lnTo>
                <a:cubicBezTo>
                  <a:pt x="3493681" y="2717197"/>
                  <a:pt x="2717197" y="3493681"/>
                  <a:pt x="2618006" y="4470389"/>
                </a:cubicBezTo>
                <a:lnTo>
                  <a:pt x="2610937" y="4610386"/>
                </a:lnTo>
                <a:lnTo>
                  <a:pt x="0" y="4610386"/>
                </a:lnTo>
                <a:lnTo>
                  <a:pt x="4270" y="4441516"/>
                </a:lnTo>
                <a:cubicBezTo>
                  <a:pt x="125686" y="2046262"/>
                  <a:pt x="2046262" y="125686"/>
                  <a:pt x="4441516" y="4270"/>
                </a:cubicBezTo>
                <a:lnTo>
                  <a:pt x="4610384" y="0"/>
                </a:lnTo>
                <a:close/>
              </a:path>
            </a:pathLst>
          </a:custGeom>
          <a:solidFill>
            <a:srgbClr val="A8B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92" name="Freeform 10">
            <a:extLst>
              <a:ext uri="{FF2B5EF4-FFF2-40B4-BE49-F238E27FC236}">
                <a16:creationId xmlns:a16="http://schemas.microsoft.com/office/drawing/2014/main" id="{E043D388-BB93-137F-07A9-1AF47F9D0FB3}"/>
              </a:ext>
            </a:extLst>
          </p:cNvPr>
          <p:cNvSpPr/>
          <p:nvPr/>
        </p:nvSpPr>
        <p:spPr>
          <a:xfrm rot="5400000">
            <a:off x="1674340" y="729210"/>
            <a:ext cx="1079554" cy="1085150"/>
          </a:xfrm>
          <a:custGeom>
            <a:avLst/>
            <a:gdLst>
              <a:gd name="connsiteX0" fmla="*/ 0 w 4610384"/>
              <a:gd name="connsiteY0" fmla="*/ 0 h 4610385"/>
              <a:gd name="connsiteX1" fmla="*/ 2610937 w 4610384"/>
              <a:gd name="connsiteY1" fmla="*/ 0 h 4610385"/>
              <a:gd name="connsiteX2" fmla="*/ 2618006 w 4610384"/>
              <a:gd name="connsiteY2" fmla="*/ 139996 h 4610385"/>
              <a:gd name="connsiteX3" fmla="*/ 4470389 w 4610384"/>
              <a:gd name="connsiteY3" fmla="*/ 1992379 h 4610385"/>
              <a:gd name="connsiteX4" fmla="*/ 4610384 w 4610384"/>
              <a:gd name="connsiteY4" fmla="*/ 1999448 h 4610385"/>
              <a:gd name="connsiteX5" fmla="*/ 4610384 w 4610384"/>
              <a:gd name="connsiteY5" fmla="*/ 4610385 h 4610385"/>
              <a:gd name="connsiteX6" fmla="*/ 4441516 w 4610384"/>
              <a:gd name="connsiteY6" fmla="*/ 4606115 h 4610385"/>
              <a:gd name="connsiteX7" fmla="*/ 4270 w 4610384"/>
              <a:gd name="connsiteY7" fmla="*/ 168869 h 4610385"/>
              <a:gd name="connsiteX8" fmla="*/ 0 w 4610384"/>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5">
                <a:moveTo>
                  <a:pt x="0" y="0"/>
                </a:moveTo>
                <a:lnTo>
                  <a:pt x="2610937" y="0"/>
                </a:lnTo>
                <a:lnTo>
                  <a:pt x="2618006" y="139996"/>
                </a:lnTo>
                <a:cubicBezTo>
                  <a:pt x="2717197" y="1116705"/>
                  <a:pt x="3493681" y="1893188"/>
                  <a:pt x="4470389" y="1992379"/>
                </a:cubicBezTo>
                <a:lnTo>
                  <a:pt x="4610384" y="1999448"/>
                </a:lnTo>
                <a:lnTo>
                  <a:pt x="4610384" y="4610385"/>
                </a:lnTo>
                <a:lnTo>
                  <a:pt x="4441516" y="4606115"/>
                </a:lnTo>
                <a:cubicBezTo>
                  <a:pt x="2046262" y="4484699"/>
                  <a:pt x="125686" y="2564123"/>
                  <a:pt x="4270" y="168869"/>
                </a:cubicBezTo>
                <a:lnTo>
                  <a:pt x="0" y="0"/>
                </a:lnTo>
                <a:close/>
              </a:path>
            </a:pathLst>
          </a:custGeom>
          <a:solidFill>
            <a:srgbClr val="A8B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3" name="Freeform 27">
            <a:extLst>
              <a:ext uri="{FF2B5EF4-FFF2-40B4-BE49-F238E27FC236}">
                <a16:creationId xmlns:a16="http://schemas.microsoft.com/office/drawing/2014/main" id="{FF81D245-4AE6-52E4-6226-674BD01EE947}"/>
              </a:ext>
            </a:extLst>
          </p:cNvPr>
          <p:cNvSpPr/>
          <p:nvPr/>
        </p:nvSpPr>
        <p:spPr>
          <a:xfrm rot="16200000" flipV="1">
            <a:off x="2853209" y="3982457"/>
            <a:ext cx="1014434" cy="1085150"/>
          </a:xfrm>
          <a:custGeom>
            <a:avLst/>
            <a:gdLst>
              <a:gd name="connsiteX0" fmla="*/ 0 w 4610387"/>
              <a:gd name="connsiteY0" fmla="*/ 0 h 4610386"/>
              <a:gd name="connsiteX1" fmla="*/ 168871 w 4610387"/>
              <a:gd name="connsiteY1" fmla="*/ 4270 h 4610386"/>
              <a:gd name="connsiteX2" fmla="*/ 4606117 w 4610387"/>
              <a:gd name="connsiteY2" fmla="*/ 4441516 h 4610386"/>
              <a:gd name="connsiteX3" fmla="*/ 4610387 w 4610387"/>
              <a:gd name="connsiteY3" fmla="*/ 4610386 h 4610386"/>
              <a:gd name="connsiteX4" fmla="*/ 1999450 w 4610387"/>
              <a:gd name="connsiteY4" fmla="*/ 4610386 h 4610386"/>
              <a:gd name="connsiteX5" fmla="*/ 1992381 w 4610387"/>
              <a:gd name="connsiteY5" fmla="*/ 4470389 h 4610386"/>
              <a:gd name="connsiteX6" fmla="*/ 139998 w 4610387"/>
              <a:gd name="connsiteY6" fmla="*/ 2618006 h 4610386"/>
              <a:gd name="connsiteX7" fmla="*/ 0 w 4610387"/>
              <a:gd name="connsiteY7" fmla="*/ 2610937 h 4610386"/>
              <a:gd name="connsiteX8" fmla="*/ 0 w 4610387"/>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6">
                <a:moveTo>
                  <a:pt x="0" y="0"/>
                </a:moveTo>
                <a:lnTo>
                  <a:pt x="168871" y="4270"/>
                </a:lnTo>
                <a:cubicBezTo>
                  <a:pt x="2564125" y="125686"/>
                  <a:pt x="4484701" y="2046262"/>
                  <a:pt x="4606117" y="4441516"/>
                </a:cubicBezTo>
                <a:lnTo>
                  <a:pt x="4610387" y="4610386"/>
                </a:lnTo>
                <a:lnTo>
                  <a:pt x="1999450" y="4610386"/>
                </a:lnTo>
                <a:lnTo>
                  <a:pt x="1992381" y="4470389"/>
                </a:lnTo>
                <a:cubicBezTo>
                  <a:pt x="1893190" y="3493681"/>
                  <a:pt x="1116707" y="2717197"/>
                  <a:pt x="139998" y="2618006"/>
                </a:cubicBezTo>
                <a:lnTo>
                  <a:pt x="0" y="2610937"/>
                </a:lnTo>
                <a:lnTo>
                  <a:pt x="0" y="0"/>
                </a:lnTo>
                <a:close/>
              </a:path>
            </a:pathLst>
          </a:custGeom>
          <a:solidFill>
            <a:srgbClr val="A8B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Freeform 29">
            <a:extLst>
              <a:ext uri="{FF2B5EF4-FFF2-40B4-BE49-F238E27FC236}">
                <a16:creationId xmlns:a16="http://schemas.microsoft.com/office/drawing/2014/main" id="{2D992FF7-1C40-99EF-BFBD-D0797B75C8FF}"/>
              </a:ext>
            </a:extLst>
          </p:cNvPr>
          <p:cNvSpPr/>
          <p:nvPr/>
        </p:nvSpPr>
        <p:spPr>
          <a:xfrm rot="5400000">
            <a:off x="1658689" y="2354391"/>
            <a:ext cx="1079554" cy="1085150"/>
          </a:xfrm>
          <a:custGeom>
            <a:avLst/>
            <a:gdLst>
              <a:gd name="connsiteX0" fmla="*/ 0 w 4610384"/>
              <a:gd name="connsiteY0" fmla="*/ 0 h 4610385"/>
              <a:gd name="connsiteX1" fmla="*/ 2610937 w 4610384"/>
              <a:gd name="connsiteY1" fmla="*/ 0 h 4610385"/>
              <a:gd name="connsiteX2" fmla="*/ 2618006 w 4610384"/>
              <a:gd name="connsiteY2" fmla="*/ 139996 h 4610385"/>
              <a:gd name="connsiteX3" fmla="*/ 4470389 w 4610384"/>
              <a:gd name="connsiteY3" fmla="*/ 1992379 h 4610385"/>
              <a:gd name="connsiteX4" fmla="*/ 4610384 w 4610384"/>
              <a:gd name="connsiteY4" fmla="*/ 1999448 h 4610385"/>
              <a:gd name="connsiteX5" fmla="*/ 4610384 w 4610384"/>
              <a:gd name="connsiteY5" fmla="*/ 4610385 h 4610385"/>
              <a:gd name="connsiteX6" fmla="*/ 4441516 w 4610384"/>
              <a:gd name="connsiteY6" fmla="*/ 4606115 h 4610385"/>
              <a:gd name="connsiteX7" fmla="*/ 4270 w 4610384"/>
              <a:gd name="connsiteY7" fmla="*/ 168869 h 4610385"/>
              <a:gd name="connsiteX8" fmla="*/ 0 w 4610384"/>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5">
                <a:moveTo>
                  <a:pt x="0" y="0"/>
                </a:moveTo>
                <a:lnTo>
                  <a:pt x="2610937" y="0"/>
                </a:lnTo>
                <a:lnTo>
                  <a:pt x="2618006" y="139996"/>
                </a:lnTo>
                <a:cubicBezTo>
                  <a:pt x="2717197" y="1116705"/>
                  <a:pt x="3493681" y="1893188"/>
                  <a:pt x="4470389" y="1992379"/>
                </a:cubicBezTo>
                <a:lnTo>
                  <a:pt x="4610384" y="1999448"/>
                </a:lnTo>
                <a:lnTo>
                  <a:pt x="4610384" y="4610385"/>
                </a:lnTo>
                <a:lnTo>
                  <a:pt x="4441516" y="4606115"/>
                </a:lnTo>
                <a:cubicBezTo>
                  <a:pt x="2046262" y="4484699"/>
                  <a:pt x="125686" y="2564123"/>
                  <a:pt x="4270" y="168869"/>
                </a:cubicBezTo>
                <a:lnTo>
                  <a:pt x="0" y="0"/>
                </a:lnTo>
                <a:close/>
              </a:path>
            </a:pathLst>
          </a:custGeom>
          <a:solidFill>
            <a:srgbClr val="A8B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Freeform 30">
            <a:extLst>
              <a:ext uri="{FF2B5EF4-FFF2-40B4-BE49-F238E27FC236}">
                <a16:creationId xmlns:a16="http://schemas.microsoft.com/office/drawing/2014/main" id="{879BFFB0-52AD-10B8-2217-0A9D8BD9668E}"/>
              </a:ext>
            </a:extLst>
          </p:cNvPr>
          <p:cNvSpPr/>
          <p:nvPr/>
        </p:nvSpPr>
        <p:spPr>
          <a:xfrm rot="5400000">
            <a:off x="1658688" y="3505165"/>
            <a:ext cx="1079556" cy="1085150"/>
          </a:xfrm>
          <a:custGeom>
            <a:avLst/>
            <a:gdLst>
              <a:gd name="connsiteX0" fmla="*/ 1999450 w 4610387"/>
              <a:gd name="connsiteY0" fmla="*/ 0 h 4610385"/>
              <a:gd name="connsiteX1" fmla="*/ 4610387 w 4610387"/>
              <a:gd name="connsiteY1" fmla="*/ 0 h 4610385"/>
              <a:gd name="connsiteX2" fmla="*/ 4606117 w 4610387"/>
              <a:gd name="connsiteY2" fmla="*/ 168869 h 4610385"/>
              <a:gd name="connsiteX3" fmla="*/ 168871 w 4610387"/>
              <a:gd name="connsiteY3" fmla="*/ 4606115 h 4610385"/>
              <a:gd name="connsiteX4" fmla="*/ 0 w 4610387"/>
              <a:gd name="connsiteY4" fmla="*/ 4610385 h 4610385"/>
              <a:gd name="connsiteX5" fmla="*/ 0 w 4610387"/>
              <a:gd name="connsiteY5" fmla="*/ 1999448 h 4610385"/>
              <a:gd name="connsiteX6" fmla="*/ 139998 w 4610387"/>
              <a:gd name="connsiteY6" fmla="*/ 1992379 h 4610385"/>
              <a:gd name="connsiteX7" fmla="*/ 1992381 w 4610387"/>
              <a:gd name="connsiteY7" fmla="*/ 139996 h 4610385"/>
              <a:gd name="connsiteX8" fmla="*/ 1999450 w 4610387"/>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5">
                <a:moveTo>
                  <a:pt x="1999450" y="0"/>
                </a:moveTo>
                <a:lnTo>
                  <a:pt x="4610387" y="0"/>
                </a:lnTo>
                <a:lnTo>
                  <a:pt x="4606117" y="168869"/>
                </a:lnTo>
                <a:cubicBezTo>
                  <a:pt x="4484701" y="2564123"/>
                  <a:pt x="2564125" y="4484699"/>
                  <a:pt x="168871" y="4606115"/>
                </a:cubicBezTo>
                <a:lnTo>
                  <a:pt x="0" y="4610385"/>
                </a:lnTo>
                <a:lnTo>
                  <a:pt x="0" y="1999448"/>
                </a:lnTo>
                <a:lnTo>
                  <a:pt x="139998" y="1992379"/>
                </a:lnTo>
                <a:cubicBezTo>
                  <a:pt x="1116707" y="1893188"/>
                  <a:pt x="1893190" y="1116705"/>
                  <a:pt x="1992381" y="139996"/>
                </a:cubicBezTo>
                <a:lnTo>
                  <a:pt x="1999450" y="0"/>
                </a:lnTo>
                <a:close/>
              </a:path>
            </a:pathLst>
          </a:custGeom>
          <a:solidFill>
            <a:srgbClr val="A8B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Freeform 981">
            <a:extLst>
              <a:ext uri="{FF2B5EF4-FFF2-40B4-BE49-F238E27FC236}">
                <a16:creationId xmlns:a16="http://schemas.microsoft.com/office/drawing/2014/main" id="{FFBB79AC-BF12-D924-CC08-73AA4AABD0AF}"/>
              </a:ext>
            </a:extLst>
          </p:cNvPr>
          <p:cNvSpPr>
            <a:spLocks noChangeAspect="1" noChangeArrowheads="1"/>
          </p:cNvSpPr>
          <p:nvPr/>
        </p:nvSpPr>
        <p:spPr bwMode="auto">
          <a:xfrm>
            <a:off x="3360426" y="5365615"/>
            <a:ext cx="284696" cy="282982"/>
          </a:xfrm>
          <a:custGeom>
            <a:avLst/>
            <a:gdLst>
              <a:gd name="T0" fmla="*/ 3091641 w 289792"/>
              <a:gd name="T1" fmla="*/ 3034040 h 288566"/>
              <a:gd name="T2" fmla="*/ 3069633 w 289792"/>
              <a:gd name="T3" fmla="*/ 2268686 h 288566"/>
              <a:gd name="T4" fmla="*/ 3245617 w 289792"/>
              <a:gd name="T5" fmla="*/ 2268686 h 288566"/>
              <a:gd name="T6" fmla="*/ 3450901 w 289792"/>
              <a:gd name="T7" fmla="*/ 2063171 h 288566"/>
              <a:gd name="T8" fmla="*/ 3714896 w 289792"/>
              <a:gd name="T9" fmla="*/ 2537969 h 288566"/>
              <a:gd name="T10" fmla="*/ 2468424 w 289792"/>
              <a:gd name="T11" fmla="*/ 2608849 h 288566"/>
              <a:gd name="T12" fmla="*/ 3450901 w 289792"/>
              <a:gd name="T13" fmla="*/ 1893100 h 288566"/>
              <a:gd name="T14" fmla="*/ 3100635 w 289792"/>
              <a:gd name="T15" fmla="*/ 3785430 h 288566"/>
              <a:gd name="T16" fmla="*/ 451279 w 289792"/>
              <a:gd name="T17" fmla="*/ 0 h 288566"/>
              <a:gd name="T18" fmla="*/ 953452 w 289792"/>
              <a:gd name="T19" fmla="*/ 2821225 h 288566"/>
              <a:gd name="T20" fmla="*/ 1950624 w 289792"/>
              <a:gd name="T21" fmla="*/ 3349762 h 288566"/>
              <a:gd name="T22" fmla="*/ 3872138 w 289792"/>
              <a:gd name="T23" fmla="*/ 1464189 h 288566"/>
              <a:gd name="T24" fmla="*/ 4549053 w 289792"/>
              <a:gd name="T25" fmla="*/ 1392759 h 288566"/>
              <a:gd name="T26" fmla="*/ 5830063 w 289792"/>
              <a:gd name="T27" fmla="*/ 385654 h 288566"/>
              <a:gd name="T28" fmla="*/ 4483564 w 289792"/>
              <a:gd name="T29" fmla="*/ 1578429 h 288566"/>
              <a:gd name="T30" fmla="*/ 4490808 w 289792"/>
              <a:gd name="T31" fmla="*/ 2599821 h 288566"/>
              <a:gd name="T32" fmla="*/ 1848720 w 289792"/>
              <a:gd name="T33" fmla="*/ 3699716 h 288566"/>
              <a:gd name="T34" fmla="*/ 1018995 w 289792"/>
              <a:gd name="T35" fmla="*/ 3006896 h 288566"/>
              <a:gd name="T36" fmla="*/ 1186388 w 289792"/>
              <a:gd name="T37" fmla="*/ 5213893 h 288566"/>
              <a:gd name="T38" fmla="*/ 1361098 w 289792"/>
              <a:gd name="T39" fmla="*/ 3678297 h 288566"/>
              <a:gd name="T40" fmla="*/ 2008874 w 289792"/>
              <a:gd name="T41" fmla="*/ 3914002 h 288566"/>
              <a:gd name="T42" fmla="*/ 2183526 w 289792"/>
              <a:gd name="T43" fmla="*/ 5213893 h 288566"/>
              <a:gd name="T44" fmla="*/ 2925941 w 289792"/>
              <a:gd name="T45" fmla="*/ 4078263 h 288566"/>
              <a:gd name="T46" fmla="*/ 3668355 w 289792"/>
              <a:gd name="T47" fmla="*/ 5213893 h 288566"/>
              <a:gd name="T48" fmla="*/ 3843057 w 289792"/>
              <a:gd name="T49" fmla="*/ 4056842 h 288566"/>
              <a:gd name="T50" fmla="*/ 4490808 w 289792"/>
              <a:gd name="T51" fmla="*/ 3235494 h 288566"/>
              <a:gd name="T52" fmla="*/ 4672809 w 289792"/>
              <a:gd name="T53" fmla="*/ 5213893 h 288566"/>
              <a:gd name="T54" fmla="*/ 5407933 w 289792"/>
              <a:gd name="T55" fmla="*/ 1042768 h 288566"/>
              <a:gd name="T56" fmla="*/ 5764571 w 289792"/>
              <a:gd name="T57" fmla="*/ 5213893 h 288566"/>
              <a:gd name="T58" fmla="*/ 531331 w 289792"/>
              <a:gd name="T59" fmla="*/ 5392462 h 288566"/>
              <a:gd name="T60" fmla="*/ 356614 w 289792"/>
              <a:gd name="T61" fmla="*/ 5649579 h 288566"/>
              <a:gd name="T62" fmla="*/ 0 w 289792"/>
              <a:gd name="T63" fmla="*/ 5299611 h 288566"/>
              <a:gd name="T64" fmla="*/ 356614 w 289792"/>
              <a:gd name="T65" fmla="*/ 4578239 h 288566"/>
              <a:gd name="T66" fmla="*/ 94664 w 289792"/>
              <a:gd name="T67" fmla="*/ 4399662 h 288566"/>
              <a:gd name="T68" fmla="*/ 94664 w 289792"/>
              <a:gd name="T69" fmla="*/ 3764008 h 288566"/>
              <a:gd name="T70" fmla="*/ 356614 w 289792"/>
              <a:gd name="T71" fmla="*/ 3592579 h 288566"/>
              <a:gd name="T72" fmla="*/ 0 w 289792"/>
              <a:gd name="T73" fmla="*/ 2864042 h 288566"/>
              <a:gd name="T74" fmla="*/ 356614 w 289792"/>
              <a:gd name="T75" fmla="*/ 2142696 h 288566"/>
              <a:gd name="T76" fmla="*/ 94664 w 289792"/>
              <a:gd name="T77" fmla="*/ 1978422 h 288566"/>
              <a:gd name="T78" fmla="*/ 94664 w 289792"/>
              <a:gd name="T79" fmla="*/ 1335619 h 288566"/>
              <a:gd name="T80" fmla="*/ 356614 w 289792"/>
              <a:gd name="T81" fmla="*/ 1164176 h 288566"/>
              <a:gd name="T82" fmla="*/ 0 w 289792"/>
              <a:gd name="T83" fmla="*/ 435639 h 288566"/>
              <a:gd name="T84" fmla="*/ 356614 w 289792"/>
              <a:gd name="T85" fmla="*/ 85665 h 2885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9792" h="288566">
                <a:moveTo>
                  <a:pt x="152375" y="109512"/>
                </a:moveTo>
                <a:cubicBezTo>
                  <a:pt x="140393" y="110225"/>
                  <a:pt x="131316" y="119852"/>
                  <a:pt x="131316" y="131262"/>
                </a:cubicBezTo>
                <a:cubicBezTo>
                  <a:pt x="131316" y="143028"/>
                  <a:pt x="141119" y="152655"/>
                  <a:pt x="153101" y="152655"/>
                </a:cubicBezTo>
                <a:cubicBezTo>
                  <a:pt x="165083" y="152655"/>
                  <a:pt x="174887" y="143384"/>
                  <a:pt x="175250" y="131975"/>
                </a:cubicBezTo>
                <a:cubicBezTo>
                  <a:pt x="173798" y="132331"/>
                  <a:pt x="172345" y="132688"/>
                  <a:pt x="170893" y="132688"/>
                </a:cubicBezTo>
                <a:cubicBezTo>
                  <a:pt x="160363" y="132688"/>
                  <a:pt x="152012" y="124487"/>
                  <a:pt x="152012" y="114147"/>
                </a:cubicBezTo>
                <a:cubicBezTo>
                  <a:pt x="152012" y="112721"/>
                  <a:pt x="152012" y="111295"/>
                  <a:pt x="152375" y="109512"/>
                </a:cubicBezTo>
                <a:close/>
                <a:moveTo>
                  <a:pt x="170893" y="103807"/>
                </a:moveTo>
                <a:cubicBezTo>
                  <a:pt x="165447" y="103807"/>
                  <a:pt x="160726" y="108443"/>
                  <a:pt x="160726" y="114147"/>
                </a:cubicBezTo>
                <a:cubicBezTo>
                  <a:pt x="160726" y="119496"/>
                  <a:pt x="165447" y="124131"/>
                  <a:pt x="170893" y="124131"/>
                </a:cubicBezTo>
                <a:cubicBezTo>
                  <a:pt x="176702" y="124131"/>
                  <a:pt x="181423" y="119496"/>
                  <a:pt x="181423" y="114147"/>
                </a:cubicBezTo>
                <a:cubicBezTo>
                  <a:pt x="181423" y="108443"/>
                  <a:pt x="176702" y="103807"/>
                  <a:pt x="170893" y="103807"/>
                </a:cubicBezTo>
                <a:close/>
                <a:moveTo>
                  <a:pt x="170893" y="95250"/>
                </a:moveTo>
                <a:cubicBezTo>
                  <a:pt x="181423" y="95250"/>
                  <a:pt x="190137" y="103807"/>
                  <a:pt x="190137" y="114147"/>
                </a:cubicBezTo>
                <a:cubicBezTo>
                  <a:pt x="190137" y="119496"/>
                  <a:pt x="187595" y="124487"/>
                  <a:pt x="183964" y="127696"/>
                </a:cubicBezTo>
                <a:cubicBezTo>
                  <a:pt x="183964" y="128766"/>
                  <a:pt x="184327" y="129836"/>
                  <a:pt x="184327" y="131262"/>
                </a:cubicBezTo>
                <a:cubicBezTo>
                  <a:pt x="184327" y="147663"/>
                  <a:pt x="170167" y="161569"/>
                  <a:pt x="153101" y="161569"/>
                </a:cubicBezTo>
                <a:cubicBezTo>
                  <a:pt x="136036" y="161569"/>
                  <a:pt x="122238" y="147663"/>
                  <a:pt x="122238" y="131262"/>
                </a:cubicBezTo>
                <a:cubicBezTo>
                  <a:pt x="122238" y="114860"/>
                  <a:pt x="136036" y="100955"/>
                  <a:pt x="153101" y="100955"/>
                </a:cubicBezTo>
                <a:cubicBezTo>
                  <a:pt x="154554" y="100955"/>
                  <a:pt x="155643" y="100955"/>
                  <a:pt x="157095" y="101311"/>
                </a:cubicBezTo>
                <a:cubicBezTo>
                  <a:pt x="160363" y="97389"/>
                  <a:pt x="165447" y="95250"/>
                  <a:pt x="170893" y="95250"/>
                </a:cubicBezTo>
                <a:close/>
                <a:moveTo>
                  <a:pt x="153547" y="71153"/>
                </a:moveTo>
                <a:cubicBezTo>
                  <a:pt x="120747" y="71153"/>
                  <a:pt x="93714" y="97746"/>
                  <a:pt x="93714" y="130807"/>
                </a:cubicBezTo>
                <a:cubicBezTo>
                  <a:pt x="93714" y="163509"/>
                  <a:pt x="120747" y="190461"/>
                  <a:pt x="153547" y="190461"/>
                </a:cubicBezTo>
                <a:cubicBezTo>
                  <a:pt x="186707" y="190461"/>
                  <a:pt x="213740" y="163509"/>
                  <a:pt x="213740" y="130807"/>
                </a:cubicBezTo>
                <a:cubicBezTo>
                  <a:pt x="213740" y="97746"/>
                  <a:pt x="186707" y="71153"/>
                  <a:pt x="153547" y="71153"/>
                </a:cubicBezTo>
                <a:close/>
                <a:moveTo>
                  <a:pt x="22347" y="0"/>
                </a:moveTo>
                <a:cubicBezTo>
                  <a:pt x="24510" y="0"/>
                  <a:pt x="26312" y="2156"/>
                  <a:pt x="26312" y="4312"/>
                </a:cubicBezTo>
                <a:lnTo>
                  <a:pt x="26312" y="162790"/>
                </a:lnTo>
                <a:lnTo>
                  <a:pt x="47217" y="141947"/>
                </a:lnTo>
                <a:cubicBezTo>
                  <a:pt x="49019" y="140150"/>
                  <a:pt x="51903" y="140150"/>
                  <a:pt x="53705" y="141947"/>
                </a:cubicBezTo>
                <a:lnTo>
                  <a:pt x="88307" y="176446"/>
                </a:lnTo>
                <a:lnTo>
                  <a:pt x="96597" y="168540"/>
                </a:lnTo>
                <a:cubicBezTo>
                  <a:pt x="89388" y="157759"/>
                  <a:pt x="85063" y="144463"/>
                  <a:pt x="85063" y="130807"/>
                </a:cubicBezTo>
                <a:cubicBezTo>
                  <a:pt x="85063" y="93074"/>
                  <a:pt x="115700" y="62528"/>
                  <a:pt x="153547" y="62528"/>
                </a:cubicBezTo>
                <a:cubicBezTo>
                  <a:pt x="167964" y="62528"/>
                  <a:pt x="180940" y="66481"/>
                  <a:pt x="191753" y="73669"/>
                </a:cubicBezTo>
                <a:lnTo>
                  <a:pt x="207252" y="58575"/>
                </a:lnTo>
                <a:cubicBezTo>
                  <a:pt x="209054" y="56779"/>
                  <a:pt x="211938" y="56779"/>
                  <a:pt x="213379" y="58575"/>
                </a:cubicBezTo>
                <a:lnTo>
                  <a:pt x="225274" y="70075"/>
                </a:lnTo>
                <a:lnTo>
                  <a:pt x="282584" y="12937"/>
                </a:lnTo>
                <a:cubicBezTo>
                  <a:pt x="284386" y="11499"/>
                  <a:pt x="286909" y="11499"/>
                  <a:pt x="288711" y="12937"/>
                </a:cubicBezTo>
                <a:cubicBezTo>
                  <a:pt x="290153" y="15093"/>
                  <a:pt x="290153" y="17608"/>
                  <a:pt x="288711" y="19405"/>
                </a:cubicBezTo>
                <a:lnTo>
                  <a:pt x="228157" y="79418"/>
                </a:lnTo>
                <a:cubicBezTo>
                  <a:pt x="227436" y="80496"/>
                  <a:pt x="226355" y="80856"/>
                  <a:pt x="225274" y="80856"/>
                </a:cubicBezTo>
                <a:cubicBezTo>
                  <a:pt x="224193" y="80856"/>
                  <a:pt x="223111" y="80496"/>
                  <a:pt x="222030" y="79418"/>
                </a:cubicBezTo>
                <a:lnTo>
                  <a:pt x="210135" y="67559"/>
                </a:lnTo>
                <a:lnTo>
                  <a:pt x="198601" y="79418"/>
                </a:lnTo>
                <a:cubicBezTo>
                  <a:pt x="213379" y="91996"/>
                  <a:pt x="222390" y="110323"/>
                  <a:pt x="222390" y="130807"/>
                </a:cubicBezTo>
                <a:cubicBezTo>
                  <a:pt x="222390" y="168540"/>
                  <a:pt x="191753" y="199085"/>
                  <a:pt x="153547" y="199085"/>
                </a:cubicBezTo>
                <a:cubicBezTo>
                  <a:pt x="133002" y="199085"/>
                  <a:pt x="114619" y="190101"/>
                  <a:pt x="102004" y="175727"/>
                </a:cubicBezTo>
                <a:lnTo>
                  <a:pt x="91551" y="186148"/>
                </a:lnTo>
                <a:cubicBezTo>
                  <a:pt x="90470" y="186867"/>
                  <a:pt x="89388" y="187226"/>
                  <a:pt x="88307" y="187226"/>
                </a:cubicBezTo>
                <a:cubicBezTo>
                  <a:pt x="87226" y="187226"/>
                  <a:pt x="86145" y="186867"/>
                  <a:pt x="85063" y="186148"/>
                </a:cubicBezTo>
                <a:lnTo>
                  <a:pt x="50461" y="151290"/>
                </a:lnTo>
                <a:lnTo>
                  <a:pt x="26312" y="175368"/>
                </a:lnTo>
                <a:lnTo>
                  <a:pt x="26312" y="262333"/>
                </a:lnTo>
                <a:lnTo>
                  <a:pt x="58751" y="262333"/>
                </a:lnTo>
                <a:lnTo>
                  <a:pt x="58751" y="185070"/>
                </a:lnTo>
                <a:cubicBezTo>
                  <a:pt x="58751" y="182555"/>
                  <a:pt x="60553" y="180758"/>
                  <a:pt x="63077" y="180758"/>
                </a:cubicBezTo>
                <a:cubicBezTo>
                  <a:pt x="65600" y="180758"/>
                  <a:pt x="67402" y="182555"/>
                  <a:pt x="67402" y="185070"/>
                </a:cubicBezTo>
                <a:lnTo>
                  <a:pt x="67402" y="262333"/>
                </a:lnTo>
                <a:lnTo>
                  <a:pt x="99481" y="262333"/>
                </a:lnTo>
                <a:lnTo>
                  <a:pt x="99481" y="196929"/>
                </a:lnTo>
                <a:cubicBezTo>
                  <a:pt x="99481" y="194054"/>
                  <a:pt x="101643" y="192257"/>
                  <a:pt x="104166" y="192257"/>
                </a:cubicBezTo>
                <a:cubicBezTo>
                  <a:pt x="106329" y="192257"/>
                  <a:pt x="108131" y="194054"/>
                  <a:pt x="108131" y="196929"/>
                </a:cubicBezTo>
                <a:lnTo>
                  <a:pt x="108131" y="262333"/>
                </a:lnTo>
                <a:lnTo>
                  <a:pt x="140571" y="262333"/>
                </a:lnTo>
                <a:lnTo>
                  <a:pt x="140571" y="209507"/>
                </a:lnTo>
                <a:cubicBezTo>
                  <a:pt x="140571" y="206991"/>
                  <a:pt x="142734" y="205194"/>
                  <a:pt x="144896" y="205194"/>
                </a:cubicBezTo>
                <a:cubicBezTo>
                  <a:pt x="147419" y="205194"/>
                  <a:pt x="149221" y="206991"/>
                  <a:pt x="149221" y="209507"/>
                </a:cubicBezTo>
                <a:lnTo>
                  <a:pt x="149221" y="262333"/>
                </a:lnTo>
                <a:lnTo>
                  <a:pt x="181661" y="262333"/>
                </a:lnTo>
                <a:lnTo>
                  <a:pt x="181661" y="204116"/>
                </a:lnTo>
                <a:cubicBezTo>
                  <a:pt x="181661" y="201601"/>
                  <a:pt x="183463" y="199804"/>
                  <a:pt x="185626" y="199804"/>
                </a:cubicBezTo>
                <a:cubicBezTo>
                  <a:pt x="188149" y="199804"/>
                  <a:pt x="190311" y="201601"/>
                  <a:pt x="190311" y="204116"/>
                </a:cubicBezTo>
                <a:lnTo>
                  <a:pt x="190311" y="262333"/>
                </a:lnTo>
                <a:lnTo>
                  <a:pt x="222390" y="262333"/>
                </a:lnTo>
                <a:lnTo>
                  <a:pt x="222390" y="162790"/>
                </a:lnTo>
                <a:cubicBezTo>
                  <a:pt x="222390" y="160634"/>
                  <a:pt x="224193" y="158837"/>
                  <a:pt x="226716" y="158837"/>
                </a:cubicBezTo>
                <a:cubicBezTo>
                  <a:pt x="229239" y="158837"/>
                  <a:pt x="231401" y="160634"/>
                  <a:pt x="231401" y="162790"/>
                </a:cubicBezTo>
                <a:lnTo>
                  <a:pt x="231401" y="262333"/>
                </a:lnTo>
                <a:lnTo>
                  <a:pt x="263480" y="262333"/>
                </a:lnTo>
                <a:lnTo>
                  <a:pt x="263480" y="56779"/>
                </a:lnTo>
                <a:cubicBezTo>
                  <a:pt x="263480" y="54623"/>
                  <a:pt x="265282" y="52466"/>
                  <a:pt x="267806" y="52466"/>
                </a:cubicBezTo>
                <a:cubicBezTo>
                  <a:pt x="270329" y="52466"/>
                  <a:pt x="272131" y="54623"/>
                  <a:pt x="272131" y="56779"/>
                </a:cubicBezTo>
                <a:lnTo>
                  <a:pt x="272131" y="262333"/>
                </a:lnTo>
                <a:lnTo>
                  <a:pt x="285467" y="262333"/>
                </a:lnTo>
                <a:cubicBezTo>
                  <a:pt x="287990" y="262333"/>
                  <a:pt x="289792" y="264129"/>
                  <a:pt x="289792" y="266645"/>
                </a:cubicBezTo>
                <a:cubicBezTo>
                  <a:pt x="289792" y="269160"/>
                  <a:pt x="287990" y="271317"/>
                  <a:pt x="285467" y="271317"/>
                </a:cubicBezTo>
                <a:lnTo>
                  <a:pt x="26312" y="271317"/>
                </a:lnTo>
                <a:lnTo>
                  <a:pt x="26312" y="284253"/>
                </a:lnTo>
                <a:cubicBezTo>
                  <a:pt x="26312" y="286769"/>
                  <a:pt x="24510" y="288566"/>
                  <a:pt x="22347" y="288566"/>
                </a:cubicBezTo>
                <a:cubicBezTo>
                  <a:pt x="19464" y="288566"/>
                  <a:pt x="17661" y="286769"/>
                  <a:pt x="17661" y="284253"/>
                </a:cubicBezTo>
                <a:lnTo>
                  <a:pt x="17661" y="271317"/>
                </a:lnTo>
                <a:lnTo>
                  <a:pt x="4686" y="271317"/>
                </a:lnTo>
                <a:cubicBezTo>
                  <a:pt x="2163" y="271317"/>
                  <a:pt x="0" y="269160"/>
                  <a:pt x="0" y="266645"/>
                </a:cubicBezTo>
                <a:cubicBezTo>
                  <a:pt x="0" y="264129"/>
                  <a:pt x="2163" y="262333"/>
                  <a:pt x="4686" y="262333"/>
                </a:cubicBezTo>
                <a:lnTo>
                  <a:pt x="17661" y="262333"/>
                </a:lnTo>
                <a:lnTo>
                  <a:pt x="17661" y="230350"/>
                </a:lnTo>
                <a:lnTo>
                  <a:pt x="4686" y="230350"/>
                </a:lnTo>
                <a:cubicBezTo>
                  <a:pt x="2163" y="230350"/>
                  <a:pt x="0" y="228193"/>
                  <a:pt x="0" y="226037"/>
                </a:cubicBezTo>
                <a:cubicBezTo>
                  <a:pt x="0" y="223522"/>
                  <a:pt x="2163" y="221366"/>
                  <a:pt x="4686" y="221366"/>
                </a:cubicBezTo>
                <a:lnTo>
                  <a:pt x="17661" y="221366"/>
                </a:lnTo>
                <a:lnTo>
                  <a:pt x="17661" y="189383"/>
                </a:lnTo>
                <a:lnTo>
                  <a:pt x="4686" y="189383"/>
                </a:lnTo>
                <a:cubicBezTo>
                  <a:pt x="2163" y="189383"/>
                  <a:pt x="0" y="187226"/>
                  <a:pt x="0" y="185070"/>
                </a:cubicBezTo>
                <a:cubicBezTo>
                  <a:pt x="0" y="182555"/>
                  <a:pt x="2163" y="180758"/>
                  <a:pt x="4686" y="180758"/>
                </a:cubicBezTo>
                <a:lnTo>
                  <a:pt x="17661" y="180758"/>
                </a:lnTo>
                <a:lnTo>
                  <a:pt x="17661" y="148416"/>
                </a:lnTo>
                <a:lnTo>
                  <a:pt x="4686" y="148416"/>
                </a:lnTo>
                <a:cubicBezTo>
                  <a:pt x="2163" y="148416"/>
                  <a:pt x="0" y="146619"/>
                  <a:pt x="0" y="144103"/>
                </a:cubicBezTo>
                <a:cubicBezTo>
                  <a:pt x="0" y="141947"/>
                  <a:pt x="2163" y="139791"/>
                  <a:pt x="4686" y="139791"/>
                </a:cubicBezTo>
                <a:lnTo>
                  <a:pt x="17661" y="139791"/>
                </a:lnTo>
                <a:lnTo>
                  <a:pt x="17661" y="107808"/>
                </a:lnTo>
                <a:lnTo>
                  <a:pt x="4686" y="107808"/>
                </a:lnTo>
                <a:cubicBezTo>
                  <a:pt x="2163" y="107808"/>
                  <a:pt x="0" y="106011"/>
                  <a:pt x="0" y="103496"/>
                </a:cubicBezTo>
                <a:cubicBezTo>
                  <a:pt x="0" y="101339"/>
                  <a:pt x="2163" y="99543"/>
                  <a:pt x="4686" y="99543"/>
                </a:cubicBezTo>
                <a:lnTo>
                  <a:pt x="17661" y="99543"/>
                </a:lnTo>
                <a:lnTo>
                  <a:pt x="17661" y="67200"/>
                </a:lnTo>
                <a:lnTo>
                  <a:pt x="4686" y="67200"/>
                </a:lnTo>
                <a:cubicBezTo>
                  <a:pt x="2163" y="67200"/>
                  <a:pt x="0" y="65044"/>
                  <a:pt x="0" y="62888"/>
                </a:cubicBezTo>
                <a:cubicBezTo>
                  <a:pt x="0" y="60372"/>
                  <a:pt x="2163" y="58575"/>
                  <a:pt x="4686" y="58575"/>
                </a:cubicBezTo>
                <a:lnTo>
                  <a:pt x="17661" y="58575"/>
                </a:lnTo>
                <a:lnTo>
                  <a:pt x="17661" y="26233"/>
                </a:lnTo>
                <a:lnTo>
                  <a:pt x="4686" y="26233"/>
                </a:lnTo>
                <a:cubicBezTo>
                  <a:pt x="2163" y="26233"/>
                  <a:pt x="0" y="24436"/>
                  <a:pt x="0" y="21921"/>
                </a:cubicBezTo>
                <a:cubicBezTo>
                  <a:pt x="0" y="19405"/>
                  <a:pt x="2163" y="17249"/>
                  <a:pt x="4686" y="17249"/>
                </a:cubicBezTo>
                <a:lnTo>
                  <a:pt x="17661" y="17249"/>
                </a:lnTo>
                <a:lnTo>
                  <a:pt x="17661" y="4312"/>
                </a:lnTo>
                <a:cubicBezTo>
                  <a:pt x="17661" y="2156"/>
                  <a:pt x="19464" y="0"/>
                  <a:pt x="22347" y="0"/>
                </a:cubicBezTo>
                <a:close/>
              </a:path>
            </a:pathLst>
          </a:custGeom>
          <a:solidFill>
            <a:schemeClr val="bg1"/>
          </a:solidFill>
          <a:ln>
            <a:noFill/>
          </a:ln>
          <a:effectLst/>
        </p:spPr>
        <p:txBody>
          <a:bodyPr anchor="ctr"/>
          <a:lstStyle/>
          <a:p>
            <a:endParaRPr lang="en-US" sz="900"/>
          </a:p>
        </p:txBody>
      </p:sp>
      <p:sp>
        <p:nvSpPr>
          <p:cNvPr id="99" name="Freeform 15">
            <a:extLst>
              <a:ext uri="{FF2B5EF4-FFF2-40B4-BE49-F238E27FC236}">
                <a16:creationId xmlns:a16="http://schemas.microsoft.com/office/drawing/2014/main" id="{1EAEDA35-F36E-6F94-5529-0B64986B5DD8}"/>
              </a:ext>
            </a:extLst>
          </p:cNvPr>
          <p:cNvSpPr/>
          <p:nvPr/>
        </p:nvSpPr>
        <p:spPr>
          <a:xfrm rot="5400000">
            <a:off x="2820648" y="5122191"/>
            <a:ext cx="1079554" cy="1085151"/>
          </a:xfrm>
          <a:custGeom>
            <a:avLst/>
            <a:gdLst>
              <a:gd name="connsiteX0" fmla="*/ 0 w 4610387"/>
              <a:gd name="connsiteY0" fmla="*/ 0 h 4610386"/>
              <a:gd name="connsiteX1" fmla="*/ 168871 w 4610387"/>
              <a:gd name="connsiteY1" fmla="*/ 4270 h 4610386"/>
              <a:gd name="connsiteX2" fmla="*/ 4606117 w 4610387"/>
              <a:gd name="connsiteY2" fmla="*/ 4441516 h 4610386"/>
              <a:gd name="connsiteX3" fmla="*/ 4610387 w 4610387"/>
              <a:gd name="connsiteY3" fmla="*/ 4610386 h 4610386"/>
              <a:gd name="connsiteX4" fmla="*/ 1999450 w 4610387"/>
              <a:gd name="connsiteY4" fmla="*/ 4610386 h 4610386"/>
              <a:gd name="connsiteX5" fmla="*/ 1992381 w 4610387"/>
              <a:gd name="connsiteY5" fmla="*/ 4470389 h 4610386"/>
              <a:gd name="connsiteX6" fmla="*/ 139998 w 4610387"/>
              <a:gd name="connsiteY6" fmla="*/ 2618006 h 4610386"/>
              <a:gd name="connsiteX7" fmla="*/ 0 w 4610387"/>
              <a:gd name="connsiteY7" fmla="*/ 2610937 h 4610386"/>
              <a:gd name="connsiteX8" fmla="*/ 0 w 4610387"/>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6">
                <a:moveTo>
                  <a:pt x="0" y="0"/>
                </a:moveTo>
                <a:lnTo>
                  <a:pt x="168871" y="4270"/>
                </a:lnTo>
                <a:cubicBezTo>
                  <a:pt x="2564125" y="125686"/>
                  <a:pt x="4484701" y="2046262"/>
                  <a:pt x="4606117" y="4441516"/>
                </a:cubicBezTo>
                <a:lnTo>
                  <a:pt x="4610387" y="4610386"/>
                </a:lnTo>
                <a:lnTo>
                  <a:pt x="1999450" y="4610386"/>
                </a:lnTo>
                <a:lnTo>
                  <a:pt x="1992381" y="4470389"/>
                </a:lnTo>
                <a:cubicBezTo>
                  <a:pt x="1893190" y="3493681"/>
                  <a:pt x="1116707" y="2717197"/>
                  <a:pt x="139998" y="2618006"/>
                </a:cubicBezTo>
                <a:lnTo>
                  <a:pt x="0" y="2610937"/>
                </a:lnTo>
                <a:lnTo>
                  <a:pt x="0" y="0"/>
                </a:lnTo>
                <a:close/>
              </a:path>
            </a:pathLst>
          </a:custGeom>
          <a:solidFill>
            <a:srgbClr val="A8B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TextBox 99">
            <a:extLst>
              <a:ext uri="{FF2B5EF4-FFF2-40B4-BE49-F238E27FC236}">
                <a16:creationId xmlns:a16="http://schemas.microsoft.com/office/drawing/2014/main" id="{A17E3328-DFB4-46A2-587E-DA46871C9DDF}"/>
              </a:ext>
            </a:extLst>
          </p:cNvPr>
          <p:cNvSpPr txBox="1"/>
          <p:nvPr/>
        </p:nvSpPr>
        <p:spPr>
          <a:xfrm>
            <a:off x="934397" y="817369"/>
            <a:ext cx="1773171" cy="307777"/>
          </a:xfrm>
          <a:prstGeom prst="rect">
            <a:avLst/>
          </a:prstGeom>
          <a:solidFill>
            <a:schemeClr val="bg1"/>
          </a:solidFill>
          <a:ln>
            <a:solidFill>
              <a:srgbClr val="16207B"/>
            </a:solidFill>
          </a:ln>
        </p:spPr>
        <p:txBody>
          <a:bodyPr wrap="square">
            <a:spAutoFit/>
          </a:bodyPr>
          <a:lstStyle/>
          <a:p>
            <a:r>
              <a:rPr lang="en-IN" sz="1400" b="1" dirty="0">
                <a:solidFill>
                  <a:srgbClr val="0A1A49"/>
                </a:solidFill>
              </a:rPr>
              <a:t>DATASET SELECTION</a:t>
            </a:r>
          </a:p>
        </p:txBody>
      </p:sp>
      <p:sp>
        <p:nvSpPr>
          <p:cNvPr id="101" name="TextBox 100">
            <a:extLst>
              <a:ext uri="{FF2B5EF4-FFF2-40B4-BE49-F238E27FC236}">
                <a16:creationId xmlns:a16="http://schemas.microsoft.com/office/drawing/2014/main" id="{CBAD5194-D397-57DB-A90A-C63F5EA439BE}"/>
              </a:ext>
            </a:extLst>
          </p:cNvPr>
          <p:cNvSpPr txBox="1"/>
          <p:nvPr/>
        </p:nvSpPr>
        <p:spPr>
          <a:xfrm>
            <a:off x="2959656" y="1040382"/>
            <a:ext cx="1968060" cy="307777"/>
          </a:xfrm>
          <a:prstGeom prst="rect">
            <a:avLst/>
          </a:prstGeom>
          <a:solidFill>
            <a:schemeClr val="bg1"/>
          </a:solidFill>
          <a:ln>
            <a:solidFill>
              <a:srgbClr val="16207B"/>
            </a:solidFill>
          </a:ln>
        </p:spPr>
        <p:txBody>
          <a:bodyPr wrap="square">
            <a:spAutoFit/>
          </a:bodyPr>
          <a:lstStyle/>
          <a:p>
            <a:r>
              <a:rPr lang="en-IN" sz="1400" b="1" dirty="0">
                <a:solidFill>
                  <a:srgbClr val="0A1A49"/>
                </a:solidFill>
              </a:rPr>
              <a:t>EXPL DATA ANALYSIS</a:t>
            </a:r>
          </a:p>
        </p:txBody>
      </p:sp>
      <p:sp>
        <p:nvSpPr>
          <p:cNvPr id="102" name="TextBox 101">
            <a:extLst>
              <a:ext uri="{FF2B5EF4-FFF2-40B4-BE49-F238E27FC236}">
                <a16:creationId xmlns:a16="http://schemas.microsoft.com/office/drawing/2014/main" id="{86306F7C-A0AA-7C0F-8882-A8265323AD24}"/>
              </a:ext>
            </a:extLst>
          </p:cNvPr>
          <p:cNvSpPr txBox="1"/>
          <p:nvPr/>
        </p:nvSpPr>
        <p:spPr>
          <a:xfrm>
            <a:off x="577232" y="2583466"/>
            <a:ext cx="2015634" cy="307777"/>
          </a:xfrm>
          <a:prstGeom prst="rect">
            <a:avLst/>
          </a:prstGeom>
          <a:solidFill>
            <a:schemeClr val="bg1"/>
          </a:solidFill>
          <a:ln>
            <a:solidFill>
              <a:schemeClr val="tx1"/>
            </a:solidFill>
          </a:ln>
        </p:spPr>
        <p:txBody>
          <a:bodyPr wrap="square">
            <a:spAutoFit/>
          </a:bodyPr>
          <a:lstStyle/>
          <a:p>
            <a:r>
              <a:rPr lang="en-IN" sz="1400" b="1" dirty="0">
                <a:solidFill>
                  <a:srgbClr val="0A1A49"/>
                </a:solidFill>
              </a:rPr>
              <a:t>FEATURE ENGINEERING</a:t>
            </a:r>
          </a:p>
        </p:txBody>
      </p:sp>
      <p:sp>
        <p:nvSpPr>
          <p:cNvPr id="103" name="TextBox 102">
            <a:extLst>
              <a:ext uri="{FF2B5EF4-FFF2-40B4-BE49-F238E27FC236}">
                <a16:creationId xmlns:a16="http://schemas.microsoft.com/office/drawing/2014/main" id="{C85A3864-DF11-2384-134C-12E80063B6A6}"/>
              </a:ext>
            </a:extLst>
          </p:cNvPr>
          <p:cNvSpPr txBox="1"/>
          <p:nvPr/>
        </p:nvSpPr>
        <p:spPr>
          <a:xfrm>
            <a:off x="550905" y="4017285"/>
            <a:ext cx="2015634" cy="307777"/>
          </a:xfrm>
          <a:prstGeom prst="rect">
            <a:avLst/>
          </a:prstGeom>
          <a:solidFill>
            <a:schemeClr val="bg1"/>
          </a:solidFill>
          <a:ln>
            <a:solidFill>
              <a:schemeClr val="tx1"/>
            </a:solidFill>
          </a:ln>
        </p:spPr>
        <p:txBody>
          <a:bodyPr wrap="square">
            <a:spAutoFit/>
          </a:bodyPr>
          <a:lstStyle/>
          <a:p>
            <a:r>
              <a:rPr lang="en-IN" sz="1400" b="1" dirty="0"/>
              <a:t>MODELS DEVELOPMENT</a:t>
            </a:r>
            <a:endParaRPr lang="en-IN" sz="1400" b="1" dirty="0">
              <a:solidFill>
                <a:srgbClr val="0A1A49"/>
              </a:solidFill>
            </a:endParaRPr>
          </a:p>
        </p:txBody>
      </p:sp>
      <p:sp>
        <p:nvSpPr>
          <p:cNvPr id="104" name="TextBox 103">
            <a:extLst>
              <a:ext uri="{FF2B5EF4-FFF2-40B4-BE49-F238E27FC236}">
                <a16:creationId xmlns:a16="http://schemas.microsoft.com/office/drawing/2014/main" id="{942B4275-875E-F0CB-3170-9A68899552D1}"/>
              </a:ext>
            </a:extLst>
          </p:cNvPr>
          <p:cNvSpPr txBox="1"/>
          <p:nvPr/>
        </p:nvSpPr>
        <p:spPr>
          <a:xfrm>
            <a:off x="3093243" y="4337080"/>
            <a:ext cx="2015634" cy="307777"/>
          </a:xfrm>
          <a:prstGeom prst="rect">
            <a:avLst/>
          </a:prstGeom>
          <a:solidFill>
            <a:schemeClr val="bg1"/>
          </a:solidFill>
          <a:ln>
            <a:solidFill>
              <a:schemeClr val="tx1"/>
            </a:solidFill>
          </a:ln>
        </p:spPr>
        <p:txBody>
          <a:bodyPr wrap="square">
            <a:spAutoFit/>
          </a:bodyPr>
          <a:lstStyle/>
          <a:p>
            <a:r>
              <a:rPr lang="en-IN" sz="1400" b="1" dirty="0">
                <a:solidFill>
                  <a:srgbClr val="0A1A49"/>
                </a:solidFill>
              </a:rPr>
              <a:t>MODEL EVALUATION</a:t>
            </a:r>
          </a:p>
        </p:txBody>
      </p:sp>
      <p:sp>
        <p:nvSpPr>
          <p:cNvPr id="105" name="TextBox 104">
            <a:extLst>
              <a:ext uri="{FF2B5EF4-FFF2-40B4-BE49-F238E27FC236}">
                <a16:creationId xmlns:a16="http://schemas.microsoft.com/office/drawing/2014/main" id="{A9E25780-C61E-5C4C-711F-0EE25BD80440}"/>
              </a:ext>
            </a:extLst>
          </p:cNvPr>
          <p:cNvSpPr txBox="1"/>
          <p:nvPr/>
        </p:nvSpPr>
        <p:spPr>
          <a:xfrm>
            <a:off x="3064528" y="2281538"/>
            <a:ext cx="2179865" cy="307777"/>
          </a:xfrm>
          <a:prstGeom prst="rect">
            <a:avLst/>
          </a:prstGeom>
          <a:solidFill>
            <a:schemeClr val="bg1"/>
          </a:solidFill>
          <a:ln>
            <a:solidFill>
              <a:schemeClr val="tx1"/>
            </a:solidFill>
          </a:ln>
        </p:spPr>
        <p:txBody>
          <a:bodyPr wrap="square">
            <a:spAutoFit/>
          </a:bodyPr>
          <a:lstStyle/>
          <a:p>
            <a:r>
              <a:rPr lang="en-IN" sz="1400" b="1" dirty="0">
                <a:solidFill>
                  <a:srgbClr val="0A1A49"/>
                </a:solidFill>
              </a:rPr>
              <a:t>CHECKING ASSUMPTIONS</a:t>
            </a:r>
          </a:p>
        </p:txBody>
      </p:sp>
      <p:sp>
        <p:nvSpPr>
          <p:cNvPr id="106" name="TextBox 105">
            <a:extLst>
              <a:ext uri="{FF2B5EF4-FFF2-40B4-BE49-F238E27FC236}">
                <a16:creationId xmlns:a16="http://schemas.microsoft.com/office/drawing/2014/main" id="{3B997637-BF61-3349-EA43-042EBFB5F7F6}"/>
              </a:ext>
            </a:extLst>
          </p:cNvPr>
          <p:cNvSpPr txBox="1"/>
          <p:nvPr/>
        </p:nvSpPr>
        <p:spPr>
          <a:xfrm>
            <a:off x="3101075" y="5514589"/>
            <a:ext cx="2015634" cy="307777"/>
          </a:xfrm>
          <a:prstGeom prst="rect">
            <a:avLst/>
          </a:prstGeom>
          <a:solidFill>
            <a:schemeClr val="bg1"/>
          </a:solidFill>
          <a:ln>
            <a:solidFill>
              <a:schemeClr val="tx1"/>
            </a:solidFill>
          </a:ln>
        </p:spPr>
        <p:txBody>
          <a:bodyPr wrap="square">
            <a:spAutoFit/>
          </a:bodyPr>
          <a:lstStyle/>
          <a:p>
            <a:r>
              <a:rPr lang="en-IN" sz="1400" b="1" dirty="0">
                <a:solidFill>
                  <a:srgbClr val="0A1A49"/>
                </a:solidFill>
              </a:rPr>
              <a:t>MODEL IMPROVEMENT</a:t>
            </a:r>
          </a:p>
        </p:txBody>
      </p:sp>
      <p:sp>
        <p:nvSpPr>
          <p:cNvPr id="107" name="Freeform 29">
            <a:extLst>
              <a:ext uri="{FF2B5EF4-FFF2-40B4-BE49-F238E27FC236}">
                <a16:creationId xmlns:a16="http://schemas.microsoft.com/office/drawing/2014/main" id="{ABA9E83F-C0C1-6A59-8DC5-C3CE44B94534}"/>
              </a:ext>
            </a:extLst>
          </p:cNvPr>
          <p:cNvSpPr/>
          <p:nvPr/>
        </p:nvSpPr>
        <p:spPr>
          <a:xfrm rot="5400000">
            <a:off x="1658384" y="5583417"/>
            <a:ext cx="1079554" cy="1085150"/>
          </a:xfrm>
          <a:custGeom>
            <a:avLst/>
            <a:gdLst>
              <a:gd name="connsiteX0" fmla="*/ 0 w 4610384"/>
              <a:gd name="connsiteY0" fmla="*/ 0 h 4610385"/>
              <a:gd name="connsiteX1" fmla="*/ 2610937 w 4610384"/>
              <a:gd name="connsiteY1" fmla="*/ 0 h 4610385"/>
              <a:gd name="connsiteX2" fmla="*/ 2618006 w 4610384"/>
              <a:gd name="connsiteY2" fmla="*/ 139996 h 4610385"/>
              <a:gd name="connsiteX3" fmla="*/ 4470389 w 4610384"/>
              <a:gd name="connsiteY3" fmla="*/ 1992379 h 4610385"/>
              <a:gd name="connsiteX4" fmla="*/ 4610384 w 4610384"/>
              <a:gd name="connsiteY4" fmla="*/ 1999448 h 4610385"/>
              <a:gd name="connsiteX5" fmla="*/ 4610384 w 4610384"/>
              <a:gd name="connsiteY5" fmla="*/ 4610385 h 4610385"/>
              <a:gd name="connsiteX6" fmla="*/ 4441516 w 4610384"/>
              <a:gd name="connsiteY6" fmla="*/ 4606115 h 4610385"/>
              <a:gd name="connsiteX7" fmla="*/ 4270 w 4610384"/>
              <a:gd name="connsiteY7" fmla="*/ 168869 h 4610385"/>
              <a:gd name="connsiteX8" fmla="*/ 0 w 4610384"/>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5">
                <a:moveTo>
                  <a:pt x="0" y="0"/>
                </a:moveTo>
                <a:lnTo>
                  <a:pt x="2610937" y="0"/>
                </a:lnTo>
                <a:lnTo>
                  <a:pt x="2618006" y="139996"/>
                </a:lnTo>
                <a:cubicBezTo>
                  <a:pt x="2717197" y="1116705"/>
                  <a:pt x="3493681" y="1893188"/>
                  <a:pt x="4470389" y="1992379"/>
                </a:cubicBezTo>
                <a:lnTo>
                  <a:pt x="4610384" y="1999448"/>
                </a:lnTo>
                <a:lnTo>
                  <a:pt x="4610384" y="4610385"/>
                </a:lnTo>
                <a:lnTo>
                  <a:pt x="4441516" y="4606115"/>
                </a:lnTo>
                <a:cubicBezTo>
                  <a:pt x="2046262" y="4484699"/>
                  <a:pt x="125686" y="2564123"/>
                  <a:pt x="4270" y="168869"/>
                </a:cubicBezTo>
                <a:lnTo>
                  <a:pt x="0" y="0"/>
                </a:lnTo>
                <a:close/>
              </a:path>
            </a:pathLst>
          </a:custGeom>
          <a:solidFill>
            <a:srgbClr val="A8B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8" name="TextBox 107">
            <a:extLst>
              <a:ext uri="{FF2B5EF4-FFF2-40B4-BE49-F238E27FC236}">
                <a16:creationId xmlns:a16="http://schemas.microsoft.com/office/drawing/2014/main" id="{66FB3347-AA99-2A00-1B97-A1E09A403DC7}"/>
              </a:ext>
            </a:extLst>
          </p:cNvPr>
          <p:cNvSpPr txBox="1"/>
          <p:nvPr/>
        </p:nvSpPr>
        <p:spPr>
          <a:xfrm>
            <a:off x="877269" y="5744354"/>
            <a:ext cx="1671803" cy="307777"/>
          </a:xfrm>
          <a:prstGeom prst="rect">
            <a:avLst/>
          </a:prstGeom>
          <a:solidFill>
            <a:schemeClr val="bg1"/>
          </a:solidFill>
          <a:ln>
            <a:solidFill>
              <a:schemeClr val="tx1"/>
            </a:solidFill>
          </a:ln>
        </p:spPr>
        <p:txBody>
          <a:bodyPr wrap="square">
            <a:spAutoFit/>
          </a:bodyPr>
          <a:lstStyle/>
          <a:p>
            <a:r>
              <a:rPr lang="en-IN" sz="1400" b="1" dirty="0">
                <a:solidFill>
                  <a:srgbClr val="0A1A49"/>
                </a:solidFill>
              </a:rPr>
              <a:t>UI DEVELOPMENT</a:t>
            </a:r>
          </a:p>
        </p:txBody>
      </p:sp>
      <p:sp>
        <p:nvSpPr>
          <p:cNvPr id="109" name="TextBox 30">
            <a:extLst>
              <a:ext uri="{FF2B5EF4-FFF2-40B4-BE49-F238E27FC236}">
                <a16:creationId xmlns:a16="http://schemas.microsoft.com/office/drawing/2014/main" id="{5971C20C-6FA4-0020-6B04-4417D2A92FAB}"/>
              </a:ext>
            </a:extLst>
          </p:cNvPr>
          <p:cNvSpPr txBox="1"/>
          <p:nvPr/>
        </p:nvSpPr>
        <p:spPr>
          <a:xfrm>
            <a:off x="97532" y="174782"/>
            <a:ext cx="3384863" cy="461665"/>
          </a:xfrm>
          <a:prstGeom prst="rect">
            <a:avLst/>
          </a:prstGeom>
          <a:noFill/>
          <a:ln>
            <a:solidFill>
              <a:srgbClr val="FFFFFF"/>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dirty="0">
                <a:solidFill>
                  <a:schemeClr val="bg1"/>
                </a:solidFill>
              </a:rPr>
              <a:t>SUGGESTED SOLUTION</a:t>
            </a:r>
            <a:endParaRPr lang="en-US" sz="2400" b="1" dirty="0">
              <a:solidFill>
                <a:schemeClr val="bg1"/>
              </a:solidFill>
            </a:endParaRPr>
          </a:p>
        </p:txBody>
      </p:sp>
      <p:sp>
        <p:nvSpPr>
          <p:cNvPr id="110" name="Rectangle 109">
            <a:extLst>
              <a:ext uri="{FF2B5EF4-FFF2-40B4-BE49-F238E27FC236}">
                <a16:creationId xmlns:a16="http://schemas.microsoft.com/office/drawing/2014/main" id="{E1604784-E5A3-EF49-DE03-4FCE94F2972B}"/>
              </a:ext>
            </a:extLst>
          </p:cNvPr>
          <p:cNvSpPr/>
          <p:nvPr/>
        </p:nvSpPr>
        <p:spPr>
          <a:xfrm>
            <a:off x="1771650" y="1370320"/>
            <a:ext cx="338217" cy="400110"/>
          </a:xfrm>
          <a:prstGeom prst="rect">
            <a:avLst/>
          </a:prstGeom>
          <a:noFill/>
        </p:spPr>
        <p:txBody>
          <a:bodyPr wrap="square" lIns="91440" tIns="45720" rIns="91440" bIns="45720">
            <a:spAutoFit/>
          </a:bodyPr>
          <a:lstStyle/>
          <a:p>
            <a:pPr algn="ctr"/>
            <a:r>
              <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1</a:t>
            </a:r>
          </a:p>
        </p:txBody>
      </p:sp>
      <p:sp>
        <p:nvSpPr>
          <p:cNvPr id="111" name="Rectangle 110">
            <a:extLst>
              <a:ext uri="{FF2B5EF4-FFF2-40B4-BE49-F238E27FC236}">
                <a16:creationId xmlns:a16="http://schemas.microsoft.com/office/drawing/2014/main" id="{62AD5556-D653-1017-A4F7-62151D7883BB}"/>
              </a:ext>
            </a:extLst>
          </p:cNvPr>
          <p:cNvSpPr/>
          <p:nvPr/>
        </p:nvSpPr>
        <p:spPr>
          <a:xfrm>
            <a:off x="3394280" y="1407492"/>
            <a:ext cx="338217" cy="400110"/>
          </a:xfrm>
          <a:prstGeom prst="rect">
            <a:avLst/>
          </a:prstGeom>
          <a:noFill/>
        </p:spPr>
        <p:txBody>
          <a:bodyPr wrap="square" lIns="91440" tIns="45720" rIns="91440" bIns="45720">
            <a:spAutoFit/>
          </a:bodyPr>
          <a:lstStyle/>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2" name="Rectangle 111">
            <a:extLst>
              <a:ext uri="{FF2B5EF4-FFF2-40B4-BE49-F238E27FC236}">
                <a16:creationId xmlns:a16="http://schemas.microsoft.com/office/drawing/2014/main" id="{7FF6FC84-1453-8F2F-74EF-A96120665AD4}"/>
              </a:ext>
            </a:extLst>
          </p:cNvPr>
          <p:cNvSpPr/>
          <p:nvPr/>
        </p:nvSpPr>
        <p:spPr>
          <a:xfrm>
            <a:off x="3394280" y="1849330"/>
            <a:ext cx="338217" cy="400110"/>
          </a:xfrm>
          <a:prstGeom prst="rect">
            <a:avLst/>
          </a:prstGeom>
          <a:noFill/>
        </p:spPr>
        <p:txBody>
          <a:bodyPr wrap="square" lIns="91440" tIns="45720" rIns="91440" bIns="45720">
            <a:spAutoFit/>
          </a:bodyPr>
          <a:lstStyle/>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3" name="Rectangle 112">
            <a:extLst>
              <a:ext uri="{FF2B5EF4-FFF2-40B4-BE49-F238E27FC236}">
                <a16:creationId xmlns:a16="http://schemas.microsoft.com/office/drawing/2014/main" id="{F778F8CE-CB8A-530B-2155-C930D4BE9BD4}"/>
              </a:ext>
            </a:extLst>
          </p:cNvPr>
          <p:cNvSpPr/>
          <p:nvPr/>
        </p:nvSpPr>
        <p:spPr>
          <a:xfrm>
            <a:off x="1811559" y="2999741"/>
            <a:ext cx="338217" cy="400110"/>
          </a:xfrm>
          <a:prstGeom prst="rect">
            <a:avLst/>
          </a:prstGeom>
          <a:noFill/>
        </p:spPr>
        <p:txBody>
          <a:bodyPr wrap="square" lIns="91440" tIns="45720" rIns="91440" bIns="45720">
            <a:spAutoFit/>
          </a:bodyPr>
          <a:lstStyle/>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4" name="Rectangle 113">
            <a:extLst>
              <a:ext uri="{FF2B5EF4-FFF2-40B4-BE49-F238E27FC236}">
                <a16:creationId xmlns:a16="http://schemas.microsoft.com/office/drawing/2014/main" id="{39AE6B60-AB56-BF43-DF58-DF1A5262E0AB}"/>
              </a:ext>
            </a:extLst>
          </p:cNvPr>
          <p:cNvSpPr/>
          <p:nvPr/>
        </p:nvSpPr>
        <p:spPr>
          <a:xfrm>
            <a:off x="1789963" y="3546409"/>
            <a:ext cx="338217" cy="400110"/>
          </a:xfrm>
          <a:prstGeom prst="rect">
            <a:avLst/>
          </a:prstGeom>
          <a:noFill/>
        </p:spPr>
        <p:txBody>
          <a:bodyPr wrap="square" lIns="91440" tIns="45720" rIns="91440" bIns="45720">
            <a:spAutoFit/>
          </a:bodyPr>
          <a:lstStyle/>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5</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5" name="Rectangle 114">
            <a:extLst>
              <a:ext uri="{FF2B5EF4-FFF2-40B4-BE49-F238E27FC236}">
                <a16:creationId xmlns:a16="http://schemas.microsoft.com/office/drawing/2014/main" id="{B1CD4904-3BE7-EC81-5C95-97F95ADAAE45}"/>
              </a:ext>
            </a:extLst>
          </p:cNvPr>
          <p:cNvSpPr/>
          <p:nvPr/>
        </p:nvSpPr>
        <p:spPr>
          <a:xfrm>
            <a:off x="3430400" y="4565574"/>
            <a:ext cx="338217" cy="400110"/>
          </a:xfrm>
          <a:prstGeom prst="rect">
            <a:avLst/>
          </a:prstGeom>
          <a:noFill/>
        </p:spPr>
        <p:txBody>
          <a:bodyPr wrap="square" lIns="91440" tIns="45720" rIns="91440" bIns="45720">
            <a:spAutoFit/>
          </a:bodyPr>
          <a:lstStyle/>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6</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6" name="Rectangle 115">
            <a:extLst>
              <a:ext uri="{FF2B5EF4-FFF2-40B4-BE49-F238E27FC236}">
                <a16:creationId xmlns:a16="http://schemas.microsoft.com/office/drawing/2014/main" id="{18994F91-B6E0-BE13-029F-8ADEE1F00B93}"/>
              </a:ext>
            </a:extLst>
          </p:cNvPr>
          <p:cNvSpPr/>
          <p:nvPr/>
        </p:nvSpPr>
        <p:spPr>
          <a:xfrm>
            <a:off x="3431060" y="5138241"/>
            <a:ext cx="338217" cy="400110"/>
          </a:xfrm>
          <a:prstGeom prst="rect">
            <a:avLst/>
          </a:prstGeom>
          <a:noFill/>
        </p:spPr>
        <p:txBody>
          <a:bodyPr wrap="square" lIns="91440" tIns="45720" rIns="91440" bIns="45720">
            <a:spAutoFit/>
          </a:bodyPr>
          <a:lstStyle/>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7</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7" name="Rectangle 116">
            <a:extLst>
              <a:ext uri="{FF2B5EF4-FFF2-40B4-BE49-F238E27FC236}">
                <a16:creationId xmlns:a16="http://schemas.microsoft.com/office/drawing/2014/main" id="{ACD7674E-CDFF-1585-FFB1-E4AEA1836557}"/>
              </a:ext>
            </a:extLst>
          </p:cNvPr>
          <p:cNvSpPr/>
          <p:nvPr/>
        </p:nvSpPr>
        <p:spPr>
          <a:xfrm>
            <a:off x="1811559" y="6219369"/>
            <a:ext cx="338217" cy="400110"/>
          </a:xfrm>
          <a:prstGeom prst="rect">
            <a:avLst/>
          </a:prstGeom>
          <a:noFill/>
        </p:spPr>
        <p:txBody>
          <a:bodyPr wrap="square" lIns="91440" tIns="45720" rIns="91440" bIns="45720">
            <a:spAutoFit/>
          </a:bodyPr>
          <a:lstStyle/>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8</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118" name="Graphic 117" descr="Database with solid fill">
            <a:extLst>
              <a:ext uri="{FF2B5EF4-FFF2-40B4-BE49-F238E27FC236}">
                <a16:creationId xmlns:a16="http://schemas.microsoft.com/office/drawing/2014/main" id="{2184C497-9F23-CDB3-B036-BE62D7805E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36658" y="662913"/>
            <a:ext cx="890172" cy="890172"/>
          </a:xfrm>
          <a:prstGeom prst="rect">
            <a:avLst/>
          </a:prstGeom>
        </p:spPr>
      </p:pic>
      <p:sp>
        <p:nvSpPr>
          <p:cNvPr id="119" name="TextBox 30">
            <a:extLst>
              <a:ext uri="{FF2B5EF4-FFF2-40B4-BE49-F238E27FC236}">
                <a16:creationId xmlns:a16="http://schemas.microsoft.com/office/drawing/2014/main" id="{327E315F-EC69-069D-33C5-BFC9D72DF41C}"/>
              </a:ext>
            </a:extLst>
          </p:cNvPr>
          <p:cNvSpPr txBox="1"/>
          <p:nvPr/>
        </p:nvSpPr>
        <p:spPr>
          <a:xfrm>
            <a:off x="5963999" y="170046"/>
            <a:ext cx="3048159" cy="461665"/>
          </a:xfrm>
          <a:prstGeom prst="rect">
            <a:avLst/>
          </a:prstGeom>
          <a:no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dirty="0"/>
              <a:t>CONSIDERED DATASET</a:t>
            </a:r>
            <a:endParaRPr lang="en-US" sz="2400" b="1" dirty="0"/>
          </a:p>
        </p:txBody>
      </p:sp>
      <p:sp>
        <p:nvSpPr>
          <p:cNvPr id="120" name="TextBox 119">
            <a:extLst>
              <a:ext uri="{FF2B5EF4-FFF2-40B4-BE49-F238E27FC236}">
                <a16:creationId xmlns:a16="http://schemas.microsoft.com/office/drawing/2014/main" id="{4336D468-CC05-7800-FFB3-5C881BC2AF51}"/>
              </a:ext>
            </a:extLst>
          </p:cNvPr>
          <p:cNvSpPr txBox="1"/>
          <p:nvPr/>
        </p:nvSpPr>
        <p:spPr>
          <a:xfrm>
            <a:off x="6500846" y="754600"/>
            <a:ext cx="2185228" cy="800219"/>
          </a:xfrm>
          <a:prstGeom prst="rect">
            <a:avLst/>
          </a:prstGeom>
          <a:noFill/>
        </p:spPr>
        <p:txBody>
          <a:bodyPr wrap="square">
            <a:spAutoFit/>
          </a:bodyPr>
          <a:lstStyle/>
          <a:p>
            <a:pPr algn="l" fontAlgn="base"/>
            <a:r>
              <a:rPr lang="en-IN" sz="1000" b="1" i="0" dirty="0">
                <a:solidFill>
                  <a:srgbClr val="202124"/>
                </a:solidFill>
                <a:effectLst/>
                <a:latin typeface="zeitung"/>
              </a:rPr>
              <a:t>File name :</a:t>
            </a:r>
          </a:p>
          <a:p>
            <a:pPr algn="l" fontAlgn="base"/>
            <a:r>
              <a:rPr lang="en-IN" b="1" i="0" dirty="0">
                <a:solidFill>
                  <a:srgbClr val="202124"/>
                </a:solidFill>
                <a:effectLst/>
                <a:latin typeface="zeitung"/>
              </a:rPr>
              <a:t>application_data.csv</a:t>
            </a:r>
          </a:p>
          <a:p>
            <a:pPr algn="l" fontAlgn="base"/>
            <a:endParaRPr lang="en-IN" b="1" i="0" dirty="0">
              <a:solidFill>
                <a:srgbClr val="202124"/>
              </a:solidFill>
              <a:effectLst/>
              <a:latin typeface="zeitung"/>
            </a:endParaRPr>
          </a:p>
        </p:txBody>
      </p:sp>
      <p:sp>
        <p:nvSpPr>
          <p:cNvPr id="121" name="TextBox 120">
            <a:extLst>
              <a:ext uri="{FF2B5EF4-FFF2-40B4-BE49-F238E27FC236}">
                <a16:creationId xmlns:a16="http://schemas.microsoft.com/office/drawing/2014/main" id="{717ACD52-6E32-975F-1C98-862757E1A7D4}"/>
              </a:ext>
            </a:extLst>
          </p:cNvPr>
          <p:cNvSpPr txBox="1"/>
          <p:nvPr/>
        </p:nvSpPr>
        <p:spPr>
          <a:xfrm>
            <a:off x="10384764" y="907000"/>
            <a:ext cx="1480127" cy="369332"/>
          </a:xfrm>
          <a:prstGeom prst="rect">
            <a:avLst/>
          </a:prstGeom>
          <a:noFill/>
        </p:spPr>
        <p:txBody>
          <a:bodyPr wrap="square">
            <a:spAutoFit/>
          </a:bodyPr>
          <a:lstStyle/>
          <a:p>
            <a:r>
              <a:rPr lang="en-IN" b="1" dirty="0"/>
              <a:t>307511 x 122</a:t>
            </a:r>
          </a:p>
        </p:txBody>
      </p:sp>
      <p:sp>
        <p:nvSpPr>
          <p:cNvPr id="122" name="TextBox 121">
            <a:extLst>
              <a:ext uri="{FF2B5EF4-FFF2-40B4-BE49-F238E27FC236}">
                <a16:creationId xmlns:a16="http://schemas.microsoft.com/office/drawing/2014/main" id="{267691F3-8BAF-1D57-91CE-C79D417BC53A}"/>
              </a:ext>
            </a:extLst>
          </p:cNvPr>
          <p:cNvSpPr txBox="1"/>
          <p:nvPr/>
        </p:nvSpPr>
        <p:spPr>
          <a:xfrm>
            <a:off x="5955906" y="1574259"/>
            <a:ext cx="6142008" cy="1169551"/>
          </a:xfrm>
          <a:prstGeom prst="rect">
            <a:avLst/>
          </a:prstGeom>
          <a:noFill/>
        </p:spPr>
        <p:txBody>
          <a:bodyPr wrap="square">
            <a:spAutoFit/>
          </a:bodyPr>
          <a:lstStyle/>
          <a:p>
            <a:r>
              <a:rPr lang="en-US" sz="1400" b="0" i="0" dirty="0">
                <a:solidFill>
                  <a:srgbClr val="374151"/>
                </a:solidFill>
                <a:effectLst/>
                <a:latin typeface="Söhne"/>
              </a:rPr>
              <a:t>The dataset aims to predict an individual's ability to repay a loan, with the target variable being whether they are "ABLE" or "UNABLE" to repay. Features include gender, age, loan amount, annual income, property information, car ownership status and many more. The dataset is designed for assessing creditworthiness and making informed lending decisions.</a:t>
            </a:r>
            <a:endParaRPr lang="en-IN" sz="1400" dirty="0"/>
          </a:p>
        </p:txBody>
      </p:sp>
      <p:pic>
        <p:nvPicPr>
          <p:cNvPr id="123" name="Picture 122">
            <a:extLst>
              <a:ext uri="{FF2B5EF4-FFF2-40B4-BE49-F238E27FC236}">
                <a16:creationId xmlns:a16="http://schemas.microsoft.com/office/drawing/2014/main" id="{C085E62E-EB9F-97E4-060D-CEF6BE503421}"/>
              </a:ext>
            </a:extLst>
          </p:cNvPr>
          <p:cNvPicPr>
            <a:picLocks noChangeAspect="1"/>
          </p:cNvPicPr>
          <p:nvPr/>
        </p:nvPicPr>
        <p:blipFill>
          <a:blip r:embed="rId4"/>
          <a:stretch>
            <a:fillRect/>
          </a:stretch>
        </p:blipFill>
        <p:spPr>
          <a:xfrm>
            <a:off x="9012158" y="933230"/>
            <a:ext cx="892552" cy="369332"/>
          </a:xfrm>
          <a:prstGeom prst="rect">
            <a:avLst/>
          </a:prstGeom>
        </p:spPr>
      </p:pic>
      <p:graphicFrame>
        <p:nvGraphicFramePr>
          <p:cNvPr id="124" name="Chart 123">
            <a:extLst>
              <a:ext uri="{FF2B5EF4-FFF2-40B4-BE49-F238E27FC236}">
                <a16:creationId xmlns:a16="http://schemas.microsoft.com/office/drawing/2014/main" id="{9E04B22A-7D64-70E9-804C-1FEAC33DA0F7}"/>
              </a:ext>
            </a:extLst>
          </p:cNvPr>
          <p:cNvGraphicFramePr>
            <a:graphicFrameLocks/>
          </p:cNvGraphicFramePr>
          <p:nvPr>
            <p:extLst>
              <p:ext uri="{D42A27DB-BD31-4B8C-83A1-F6EECF244321}">
                <p14:modId xmlns:p14="http://schemas.microsoft.com/office/powerpoint/2010/main" val="999821643"/>
              </p:ext>
            </p:extLst>
          </p:nvPr>
        </p:nvGraphicFramePr>
        <p:xfrm>
          <a:off x="5940255" y="3116738"/>
          <a:ext cx="6006574" cy="149727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5" name="Chart 124">
            <a:extLst>
              <a:ext uri="{FF2B5EF4-FFF2-40B4-BE49-F238E27FC236}">
                <a16:creationId xmlns:a16="http://schemas.microsoft.com/office/drawing/2014/main" id="{41EADD97-49AF-3B78-0AE1-856B3D2EF2B7}"/>
              </a:ext>
            </a:extLst>
          </p:cNvPr>
          <p:cNvGraphicFramePr>
            <a:graphicFrameLocks/>
          </p:cNvGraphicFramePr>
          <p:nvPr>
            <p:extLst>
              <p:ext uri="{D42A27DB-BD31-4B8C-83A1-F6EECF244321}">
                <p14:modId xmlns:p14="http://schemas.microsoft.com/office/powerpoint/2010/main" val="3147409546"/>
              </p:ext>
            </p:extLst>
          </p:nvPr>
        </p:nvGraphicFramePr>
        <p:xfrm>
          <a:off x="5939950" y="4719558"/>
          <a:ext cx="2962140" cy="204825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6" name="Chart 125">
            <a:extLst>
              <a:ext uri="{FF2B5EF4-FFF2-40B4-BE49-F238E27FC236}">
                <a16:creationId xmlns:a16="http://schemas.microsoft.com/office/drawing/2014/main" id="{8758BF36-FA2E-A214-5646-F9DA05103024}"/>
              </a:ext>
            </a:extLst>
          </p:cNvPr>
          <p:cNvGraphicFramePr>
            <a:graphicFrameLocks/>
          </p:cNvGraphicFramePr>
          <p:nvPr>
            <p:extLst>
              <p:ext uri="{D42A27DB-BD31-4B8C-83A1-F6EECF244321}">
                <p14:modId xmlns:p14="http://schemas.microsoft.com/office/powerpoint/2010/main" val="57903942"/>
              </p:ext>
            </p:extLst>
          </p:nvPr>
        </p:nvGraphicFramePr>
        <p:xfrm>
          <a:off x="8967831" y="4719558"/>
          <a:ext cx="2978998" cy="2048252"/>
        </p:xfrm>
        <a:graphic>
          <a:graphicData uri="http://schemas.openxmlformats.org/drawingml/2006/chart">
            <c:chart xmlns:c="http://schemas.openxmlformats.org/drawingml/2006/chart" xmlns:r="http://schemas.openxmlformats.org/officeDocument/2006/relationships" r:id="rId7"/>
          </a:graphicData>
        </a:graphic>
      </p:graphicFrame>
      <p:sp>
        <p:nvSpPr>
          <p:cNvPr id="5" name="TextBox 4">
            <a:extLst>
              <a:ext uri="{FF2B5EF4-FFF2-40B4-BE49-F238E27FC236}">
                <a16:creationId xmlns:a16="http://schemas.microsoft.com/office/drawing/2014/main" id="{3C14C55F-9693-A7BF-335F-91741A069961}"/>
              </a:ext>
            </a:extLst>
          </p:cNvPr>
          <p:cNvSpPr txBox="1"/>
          <p:nvPr/>
        </p:nvSpPr>
        <p:spPr>
          <a:xfrm>
            <a:off x="8946589" y="754600"/>
            <a:ext cx="855720" cy="246221"/>
          </a:xfrm>
          <a:prstGeom prst="rect">
            <a:avLst/>
          </a:prstGeom>
          <a:noFill/>
        </p:spPr>
        <p:txBody>
          <a:bodyPr wrap="square">
            <a:spAutoFit/>
          </a:bodyPr>
          <a:lstStyle/>
          <a:p>
            <a:pPr algn="l" fontAlgn="base"/>
            <a:r>
              <a:rPr lang="en-IN" sz="1000" b="1" i="0" dirty="0">
                <a:solidFill>
                  <a:srgbClr val="202124"/>
                </a:solidFill>
                <a:effectLst/>
                <a:latin typeface="zeitung"/>
              </a:rPr>
              <a:t>From :</a:t>
            </a:r>
          </a:p>
        </p:txBody>
      </p:sp>
      <p:sp>
        <p:nvSpPr>
          <p:cNvPr id="6" name="TextBox 5">
            <a:extLst>
              <a:ext uri="{FF2B5EF4-FFF2-40B4-BE49-F238E27FC236}">
                <a16:creationId xmlns:a16="http://schemas.microsoft.com/office/drawing/2014/main" id="{26A92018-6697-2171-ECC6-38EC98E7F02E}"/>
              </a:ext>
            </a:extLst>
          </p:cNvPr>
          <p:cNvSpPr txBox="1"/>
          <p:nvPr/>
        </p:nvSpPr>
        <p:spPr>
          <a:xfrm>
            <a:off x="10384764" y="747371"/>
            <a:ext cx="855720" cy="246221"/>
          </a:xfrm>
          <a:prstGeom prst="rect">
            <a:avLst/>
          </a:prstGeom>
          <a:noFill/>
        </p:spPr>
        <p:txBody>
          <a:bodyPr wrap="square">
            <a:spAutoFit/>
          </a:bodyPr>
          <a:lstStyle/>
          <a:p>
            <a:pPr algn="l" fontAlgn="base"/>
            <a:r>
              <a:rPr lang="en-IN" sz="1000" b="1" dirty="0">
                <a:solidFill>
                  <a:srgbClr val="202124"/>
                </a:solidFill>
                <a:latin typeface="zeitung"/>
              </a:rPr>
              <a:t>Dimension</a:t>
            </a:r>
            <a:r>
              <a:rPr lang="en-IN" sz="1000" b="1" i="0" dirty="0">
                <a:solidFill>
                  <a:srgbClr val="202124"/>
                </a:solidFill>
                <a:effectLst/>
                <a:latin typeface="zeitung"/>
              </a:rPr>
              <a:t> :</a:t>
            </a:r>
          </a:p>
        </p:txBody>
      </p:sp>
      <p:sp>
        <p:nvSpPr>
          <p:cNvPr id="2" name="TextBox 1">
            <a:extLst>
              <a:ext uri="{FF2B5EF4-FFF2-40B4-BE49-F238E27FC236}">
                <a16:creationId xmlns:a16="http://schemas.microsoft.com/office/drawing/2014/main" id="{2DB9FB05-C3AF-9E43-B9C2-669B215D982F}"/>
              </a:ext>
            </a:extLst>
          </p:cNvPr>
          <p:cNvSpPr txBox="1"/>
          <p:nvPr/>
        </p:nvSpPr>
        <p:spPr>
          <a:xfrm>
            <a:off x="10837653" y="5037520"/>
            <a:ext cx="1354347" cy="246221"/>
          </a:xfrm>
          <a:prstGeom prst="rect">
            <a:avLst/>
          </a:prstGeom>
          <a:noFill/>
        </p:spPr>
        <p:txBody>
          <a:bodyPr wrap="square" rtlCol="0">
            <a:spAutoFit/>
          </a:bodyPr>
          <a:lstStyle/>
          <a:p>
            <a:r>
              <a:rPr lang="en-IN" sz="1000" dirty="0"/>
              <a:t>RISK USERS</a:t>
            </a:r>
          </a:p>
        </p:txBody>
      </p:sp>
    </p:spTree>
    <p:extLst>
      <p:ext uri="{BB962C8B-B14F-4D97-AF65-F5344CB8AC3E}">
        <p14:creationId xmlns:p14="http://schemas.microsoft.com/office/powerpoint/2010/main" val="1417673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D3EC08-9786-B484-98CF-8064CE76F11B}"/>
              </a:ext>
            </a:extLst>
          </p:cNvPr>
          <p:cNvSpPr txBox="1"/>
          <p:nvPr/>
        </p:nvSpPr>
        <p:spPr>
          <a:xfrm>
            <a:off x="127240" y="94692"/>
            <a:ext cx="2452058" cy="369332"/>
          </a:xfrm>
          <a:prstGeom prst="rect">
            <a:avLst/>
          </a:prstGeom>
          <a:noFill/>
          <a:ln>
            <a:solidFill>
              <a:schemeClr val="tx1">
                <a:lumMod val="65000"/>
                <a:lumOff val="35000"/>
              </a:schemeClr>
            </a:solidFill>
          </a:ln>
        </p:spPr>
        <p:txBody>
          <a:bodyPr wrap="square">
            <a:spAutoFit/>
          </a:bodyPr>
          <a:lstStyle/>
          <a:p>
            <a:r>
              <a:rPr lang="en-IN" b="1" dirty="0"/>
              <a:t>FEATURES IN DATASET</a:t>
            </a:r>
            <a:endParaRPr lang="en-IN" dirty="0"/>
          </a:p>
        </p:txBody>
      </p:sp>
      <p:graphicFrame>
        <p:nvGraphicFramePr>
          <p:cNvPr id="6" name="Table 5">
            <a:extLst>
              <a:ext uri="{FF2B5EF4-FFF2-40B4-BE49-F238E27FC236}">
                <a16:creationId xmlns:a16="http://schemas.microsoft.com/office/drawing/2014/main" id="{15EF8CBD-572D-0A9F-677F-20FEFBAD41F1}"/>
              </a:ext>
            </a:extLst>
          </p:cNvPr>
          <p:cNvGraphicFramePr>
            <a:graphicFrameLocks noGrp="1"/>
          </p:cNvGraphicFramePr>
          <p:nvPr>
            <p:extLst>
              <p:ext uri="{D42A27DB-BD31-4B8C-83A1-F6EECF244321}">
                <p14:modId xmlns:p14="http://schemas.microsoft.com/office/powerpoint/2010/main" val="339885181"/>
              </p:ext>
            </p:extLst>
          </p:nvPr>
        </p:nvGraphicFramePr>
        <p:xfrm>
          <a:off x="127241" y="947845"/>
          <a:ext cx="4013438" cy="5608227"/>
        </p:xfrm>
        <a:graphic>
          <a:graphicData uri="http://schemas.openxmlformats.org/drawingml/2006/table">
            <a:tbl>
              <a:tblPr firstRow="1" firstCol="1" bandRow="1">
                <a:tableStyleId>{5940675A-B579-460E-94D1-54222C63F5DA}</a:tableStyleId>
              </a:tblPr>
              <a:tblGrid>
                <a:gridCol w="248345">
                  <a:extLst>
                    <a:ext uri="{9D8B030D-6E8A-4147-A177-3AD203B41FA5}">
                      <a16:colId xmlns:a16="http://schemas.microsoft.com/office/drawing/2014/main" val="2047172287"/>
                    </a:ext>
                  </a:extLst>
                </a:gridCol>
                <a:gridCol w="1230976">
                  <a:extLst>
                    <a:ext uri="{9D8B030D-6E8A-4147-A177-3AD203B41FA5}">
                      <a16:colId xmlns:a16="http://schemas.microsoft.com/office/drawing/2014/main" val="505509872"/>
                    </a:ext>
                  </a:extLst>
                </a:gridCol>
                <a:gridCol w="2534117">
                  <a:extLst>
                    <a:ext uri="{9D8B030D-6E8A-4147-A177-3AD203B41FA5}">
                      <a16:colId xmlns:a16="http://schemas.microsoft.com/office/drawing/2014/main" val="3798377248"/>
                    </a:ext>
                  </a:extLst>
                </a:gridCol>
              </a:tblGrid>
              <a:tr h="328422">
                <a:tc>
                  <a:txBody>
                    <a:bodyPr/>
                    <a:lstStyle/>
                    <a:p>
                      <a:pPr>
                        <a:lnSpc>
                          <a:spcPct val="110000"/>
                        </a:lnSpc>
                        <a:spcAft>
                          <a:spcPts val="600"/>
                        </a:spcAft>
                      </a:pPr>
                      <a:r>
                        <a:rPr lang="en-US" sz="800" kern="100">
                          <a:effectLst/>
                        </a:rPr>
                        <a:t>Slno</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solidFill>
                      <a:srgbClr val="D6E5E3"/>
                    </a:solidFill>
                  </a:tcPr>
                </a:tc>
                <a:tc>
                  <a:txBody>
                    <a:bodyPr/>
                    <a:lstStyle/>
                    <a:p>
                      <a:pPr>
                        <a:lnSpc>
                          <a:spcPct val="110000"/>
                        </a:lnSpc>
                        <a:spcAft>
                          <a:spcPts val="600"/>
                        </a:spcAft>
                      </a:pPr>
                      <a:r>
                        <a:rPr lang="en-US" sz="800" kern="100">
                          <a:effectLst/>
                        </a:rPr>
                        <a:t>Col name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solidFill>
                      <a:srgbClr val="D6E5E3"/>
                    </a:solidFill>
                  </a:tcPr>
                </a:tc>
                <a:tc>
                  <a:txBody>
                    <a:bodyPr/>
                    <a:lstStyle/>
                    <a:p>
                      <a:pPr>
                        <a:lnSpc>
                          <a:spcPct val="110000"/>
                        </a:lnSpc>
                        <a:spcAft>
                          <a:spcPts val="600"/>
                        </a:spcAft>
                      </a:pPr>
                      <a:r>
                        <a:rPr lang="en-US" sz="800" kern="100" dirty="0">
                          <a:effectLst/>
                        </a:rPr>
                        <a:t>Description</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solidFill>
                      <a:srgbClr val="D6E5E3"/>
                    </a:solidFill>
                  </a:tcPr>
                </a:tc>
                <a:extLst>
                  <a:ext uri="{0D108BD9-81ED-4DB2-BD59-A6C34878D82A}">
                    <a16:rowId xmlns:a16="http://schemas.microsoft.com/office/drawing/2014/main" val="2358092423"/>
                  </a:ext>
                </a:extLst>
              </a:tr>
              <a:tr h="342350">
                <a:tc>
                  <a:txBody>
                    <a:bodyPr/>
                    <a:lstStyle/>
                    <a:p>
                      <a:pPr>
                        <a:lnSpc>
                          <a:spcPct val="110000"/>
                        </a:lnSpc>
                        <a:spcAft>
                          <a:spcPts val="600"/>
                        </a:spcAft>
                      </a:pPr>
                      <a:r>
                        <a:rPr lang="en-US" sz="800" kern="100">
                          <a:effectLst/>
                        </a:rPr>
                        <a:t>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SK_ID_CURR</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dirty="0">
                          <a:effectLst/>
                        </a:rPr>
                        <a:t>ID of loan in our sample</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1794944051"/>
                  </a:ext>
                </a:extLst>
              </a:tr>
              <a:tr h="379979">
                <a:tc>
                  <a:txBody>
                    <a:bodyPr/>
                    <a:lstStyle/>
                    <a:p>
                      <a:pPr>
                        <a:lnSpc>
                          <a:spcPct val="110000"/>
                        </a:lnSpc>
                        <a:spcAft>
                          <a:spcPts val="600"/>
                        </a:spcAft>
                      </a:pPr>
                      <a:r>
                        <a:rPr lang="en-US" sz="800" kern="100">
                          <a:effectLst/>
                        </a:rPr>
                        <a:t>2</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solidFill>
                      <a:schemeClr val="accent2">
                        <a:lumMod val="20000"/>
                        <a:lumOff val="80000"/>
                      </a:schemeClr>
                    </a:solidFill>
                  </a:tcPr>
                </a:tc>
                <a:tc>
                  <a:txBody>
                    <a:bodyPr/>
                    <a:lstStyle/>
                    <a:p>
                      <a:pPr>
                        <a:lnSpc>
                          <a:spcPct val="110000"/>
                        </a:lnSpc>
                        <a:spcAft>
                          <a:spcPts val="600"/>
                        </a:spcAft>
                      </a:pPr>
                      <a:r>
                        <a:rPr lang="en-US" sz="800" kern="100">
                          <a:effectLst/>
                        </a:rPr>
                        <a:t>TARGET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solidFill>
                      <a:schemeClr val="accent2">
                        <a:lumMod val="20000"/>
                        <a:lumOff val="80000"/>
                      </a:schemeClr>
                    </a:solidFill>
                  </a:tcPr>
                </a:tc>
                <a:tc>
                  <a:txBody>
                    <a:bodyPr/>
                    <a:lstStyle/>
                    <a:p>
                      <a:pPr marL="342900" lvl="0" indent="-342900">
                        <a:lnSpc>
                          <a:spcPct val="110000"/>
                        </a:lnSpc>
                        <a:spcAft>
                          <a:spcPts val="600"/>
                        </a:spcAft>
                        <a:buFont typeface="+mj-lt"/>
                        <a:buAutoNum type="arabicPeriod"/>
                      </a:pPr>
                      <a:r>
                        <a:rPr lang="en-US" sz="800" kern="100" dirty="0">
                          <a:effectLst/>
                        </a:rPr>
                        <a:t>Unable to pay the loan</a:t>
                      </a:r>
                      <a:endParaRPr lang="en-IN" sz="800" kern="100" dirty="0">
                        <a:effectLst/>
                      </a:endParaRPr>
                    </a:p>
                    <a:p>
                      <a:pPr marL="228600">
                        <a:lnSpc>
                          <a:spcPct val="110000"/>
                        </a:lnSpc>
                        <a:spcAft>
                          <a:spcPts val="600"/>
                        </a:spcAft>
                      </a:pPr>
                      <a:r>
                        <a:rPr lang="en-US" sz="800" kern="100" dirty="0">
                          <a:effectLst/>
                        </a:rPr>
                        <a:t>0 -  Able to pay the loan</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solidFill>
                      <a:schemeClr val="accent2">
                        <a:lumMod val="20000"/>
                        <a:lumOff val="80000"/>
                      </a:schemeClr>
                    </a:solidFill>
                  </a:tcPr>
                </a:tc>
                <a:extLst>
                  <a:ext uri="{0D108BD9-81ED-4DB2-BD59-A6C34878D82A}">
                    <a16:rowId xmlns:a16="http://schemas.microsoft.com/office/drawing/2014/main" val="1536382691"/>
                  </a:ext>
                </a:extLst>
              </a:tr>
              <a:tr h="320555">
                <a:tc>
                  <a:txBody>
                    <a:bodyPr/>
                    <a:lstStyle/>
                    <a:p>
                      <a:pPr>
                        <a:lnSpc>
                          <a:spcPct val="110000"/>
                        </a:lnSpc>
                        <a:spcAft>
                          <a:spcPts val="600"/>
                        </a:spcAft>
                      </a:pPr>
                      <a:r>
                        <a:rPr lang="en-US" sz="800" kern="100">
                          <a:effectLst/>
                        </a:rPr>
                        <a:t>3</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NAME_CONTRACT_TYPE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dirty="0">
                          <a:effectLst/>
                        </a:rPr>
                        <a:t>Identification if loan is cash or revolving</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4098969214"/>
                  </a:ext>
                </a:extLst>
              </a:tr>
              <a:tr h="379979">
                <a:tc>
                  <a:txBody>
                    <a:bodyPr/>
                    <a:lstStyle/>
                    <a:p>
                      <a:pPr>
                        <a:lnSpc>
                          <a:spcPct val="110000"/>
                        </a:lnSpc>
                        <a:spcAft>
                          <a:spcPts val="600"/>
                        </a:spcAft>
                      </a:pPr>
                      <a:r>
                        <a:rPr lang="en-US" sz="800" kern="100">
                          <a:effectLst/>
                        </a:rPr>
                        <a:t>4</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CODE_GENDER</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Gender of the client</a:t>
                      </a:r>
                      <a:endParaRPr lang="en-IN" sz="800" kern="100">
                        <a:effectLst/>
                      </a:endParaRPr>
                    </a:p>
                    <a:p>
                      <a:pPr>
                        <a:lnSpc>
                          <a:spcPct val="110000"/>
                        </a:lnSpc>
                        <a:spcAft>
                          <a:spcPts val="600"/>
                        </a:spcAft>
                      </a:pPr>
                      <a:r>
                        <a:rPr lang="en-US" sz="800" kern="100">
                          <a:effectLst/>
                        </a:rPr>
                        <a:t>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345718232"/>
                  </a:ext>
                </a:extLst>
              </a:tr>
              <a:tr h="320555">
                <a:tc>
                  <a:txBody>
                    <a:bodyPr/>
                    <a:lstStyle/>
                    <a:p>
                      <a:pPr>
                        <a:lnSpc>
                          <a:spcPct val="110000"/>
                        </a:lnSpc>
                        <a:spcAft>
                          <a:spcPts val="600"/>
                        </a:spcAft>
                      </a:pPr>
                      <a:r>
                        <a:rPr lang="en-US" sz="800" kern="100">
                          <a:effectLst/>
                        </a:rPr>
                        <a:t>5</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dirty="0">
                          <a:effectLst/>
                        </a:rPr>
                        <a:t>FLAG_OWN_CAR</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Does the client own a car</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4100754261"/>
                  </a:ext>
                </a:extLst>
              </a:tr>
              <a:tr h="342350">
                <a:tc>
                  <a:txBody>
                    <a:bodyPr/>
                    <a:lstStyle/>
                    <a:p>
                      <a:pPr>
                        <a:lnSpc>
                          <a:spcPct val="110000"/>
                        </a:lnSpc>
                        <a:spcAft>
                          <a:spcPts val="600"/>
                        </a:spcAft>
                      </a:pPr>
                      <a:r>
                        <a:rPr lang="en-US" sz="800" kern="100">
                          <a:effectLst/>
                        </a:rPr>
                        <a:t>6</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FLAG_OWN_REALTY</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Does the client has a property or not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1554164014"/>
                  </a:ext>
                </a:extLst>
              </a:tr>
              <a:tr h="342350">
                <a:tc>
                  <a:txBody>
                    <a:bodyPr/>
                    <a:lstStyle/>
                    <a:p>
                      <a:pPr>
                        <a:lnSpc>
                          <a:spcPct val="110000"/>
                        </a:lnSpc>
                        <a:spcAft>
                          <a:spcPts val="600"/>
                        </a:spcAft>
                      </a:pPr>
                      <a:r>
                        <a:rPr lang="en-US" sz="800" kern="100">
                          <a:effectLst/>
                        </a:rPr>
                        <a:t>7</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CNT_CHILDREN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Number of children the client has</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2843828136"/>
                  </a:ext>
                </a:extLst>
              </a:tr>
              <a:tr h="342350">
                <a:tc>
                  <a:txBody>
                    <a:bodyPr/>
                    <a:lstStyle/>
                    <a:p>
                      <a:pPr>
                        <a:lnSpc>
                          <a:spcPct val="110000"/>
                        </a:lnSpc>
                        <a:spcAft>
                          <a:spcPts val="600"/>
                        </a:spcAft>
                      </a:pPr>
                      <a:r>
                        <a:rPr lang="en-US" sz="800" kern="100">
                          <a:effectLst/>
                        </a:rPr>
                        <a:t>8</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AMT_INCOME_TOTAL</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Income of the client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2392240756"/>
                  </a:ext>
                </a:extLst>
              </a:tr>
              <a:tr h="342350">
                <a:tc>
                  <a:txBody>
                    <a:bodyPr/>
                    <a:lstStyle/>
                    <a:p>
                      <a:pPr>
                        <a:lnSpc>
                          <a:spcPct val="110000"/>
                        </a:lnSpc>
                        <a:spcAft>
                          <a:spcPts val="600"/>
                        </a:spcAft>
                      </a:pPr>
                      <a:r>
                        <a:rPr lang="en-US" sz="800" kern="100">
                          <a:effectLst/>
                        </a:rPr>
                        <a:t>9</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AMT_CREDIT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total amount of money that is borrowed by the client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112972563"/>
                  </a:ext>
                </a:extLst>
              </a:tr>
              <a:tr h="379979">
                <a:tc>
                  <a:txBody>
                    <a:bodyPr/>
                    <a:lstStyle/>
                    <a:p>
                      <a:pPr>
                        <a:lnSpc>
                          <a:spcPct val="110000"/>
                        </a:lnSpc>
                        <a:spcAft>
                          <a:spcPts val="600"/>
                        </a:spcAft>
                      </a:pPr>
                      <a:r>
                        <a:rPr lang="en-US" sz="800" kern="100">
                          <a:effectLst/>
                        </a:rPr>
                        <a:t>10</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AMT_ANNUITY</a:t>
                      </a:r>
                      <a:endParaRPr lang="en-IN" sz="800" kern="100">
                        <a:effectLst/>
                      </a:endParaRPr>
                    </a:p>
                    <a:p>
                      <a:pPr>
                        <a:lnSpc>
                          <a:spcPct val="110000"/>
                        </a:lnSpc>
                        <a:spcAft>
                          <a:spcPts val="600"/>
                        </a:spcAft>
                      </a:pPr>
                      <a:r>
                        <a:rPr lang="en-US" sz="800" kern="100">
                          <a:effectLst/>
                        </a:rPr>
                        <a:t>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dirty="0">
                          <a:effectLst/>
                        </a:rPr>
                        <a:t>Amount paid / year</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468279134"/>
                  </a:ext>
                </a:extLst>
              </a:tr>
              <a:tr h="379979">
                <a:tc>
                  <a:txBody>
                    <a:bodyPr/>
                    <a:lstStyle/>
                    <a:p>
                      <a:pPr>
                        <a:lnSpc>
                          <a:spcPct val="110000"/>
                        </a:lnSpc>
                        <a:spcAft>
                          <a:spcPts val="600"/>
                        </a:spcAft>
                      </a:pPr>
                      <a:r>
                        <a:rPr lang="en-US" sz="800" kern="100">
                          <a:effectLst/>
                        </a:rPr>
                        <a:t>11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AMT_GOODS_PRICE</a:t>
                      </a:r>
                      <a:endParaRPr lang="en-IN" sz="800" kern="100">
                        <a:effectLst/>
                      </a:endParaRPr>
                    </a:p>
                    <a:p>
                      <a:pPr>
                        <a:lnSpc>
                          <a:spcPct val="110000"/>
                        </a:lnSpc>
                        <a:spcAft>
                          <a:spcPts val="600"/>
                        </a:spcAft>
                      </a:pPr>
                      <a:r>
                        <a:rPr lang="en-US" sz="800" kern="100">
                          <a:effectLst/>
                        </a:rPr>
                        <a:t>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For consumer loans it is the price of the goods for which the loan is given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2129928816"/>
                  </a:ext>
                </a:extLst>
              </a:tr>
              <a:tr h="342350">
                <a:tc>
                  <a:txBody>
                    <a:bodyPr/>
                    <a:lstStyle/>
                    <a:p>
                      <a:pPr>
                        <a:lnSpc>
                          <a:spcPct val="110000"/>
                        </a:lnSpc>
                        <a:spcAft>
                          <a:spcPts val="600"/>
                        </a:spcAft>
                      </a:pPr>
                      <a:r>
                        <a:rPr lang="en-US" sz="800" kern="100">
                          <a:effectLst/>
                        </a:rPr>
                        <a:t>12</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NAME_TYPE_SUITE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Who accompanied client when applying for the previous application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3537964368"/>
                  </a:ext>
                </a:extLst>
              </a:tr>
              <a:tr h="342350">
                <a:tc>
                  <a:txBody>
                    <a:bodyPr/>
                    <a:lstStyle/>
                    <a:p>
                      <a:pPr>
                        <a:lnSpc>
                          <a:spcPct val="110000"/>
                        </a:lnSpc>
                        <a:spcAft>
                          <a:spcPts val="600"/>
                        </a:spcAft>
                      </a:pPr>
                      <a:r>
                        <a:rPr lang="en-US" sz="800" kern="100">
                          <a:effectLst/>
                        </a:rPr>
                        <a:t>13</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NAME_INCOME_TYPE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Clients income type (businessman, working, maternity leave,…)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271007594"/>
                  </a:ext>
                </a:extLst>
              </a:tr>
              <a:tr h="379979">
                <a:tc>
                  <a:txBody>
                    <a:bodyPr/>
                    <a:lstStyle/>
                    <a:p>
                      <a:pPr>
                        <a:lnSpc>
                          <a:spcPct val="110000"/>
                        </a:lnSpc>
                        <a:spcAft>
                          <a:spcPts val="600"/>
                        </a:spcAft>
                      </a:pPr>
                      <a:r>
                        <a:rPr lang="en-US" sz="800" kern="100">
                          <a:effectLst/>
                        </a:rPr>
                        <a:t>14</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NAME_EDUCATION_TYPE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highest education level the client achieved</a:t>
                      </a:r>
                      <a:endParaRPr lang="en-IN" sz="800" kern="100">
                        <a:effectLst/>
                      </a:endParaRPr>
                    </a:p>
                    <a:p>
                      <a:pPr>
                        <a:lnSpc>
                          <a:spcPct val="110000"/>
                        </a:lnSpc>
                        <a:spcAft>
                          <a:spcPts val="600"/>
                        </a:spcAft>
                      </a:pPr>
                      <a:r>
                        <a:rPr lang="en-US" sz="800" kern="100">
                          <a:effectLst/>
                        </a:rPr>
                        <a:t>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1738025872"/>
                  </a:ext>
                </a:extLst>
              </a:tr>
              <a:tr h="342350">
                <a:tc>
                  <a:txBody>
                    <a:bodyPr/>
                    <a:lstStyle/>
                    <a:p>
                      <a:pPr>
                        <a:lnSpc>
                          <a:spcPct val="110000"/>
                        </a:lnSpc>
                        <a:spcAft>
                          <a:spcPts val="600"/>
                        </a:spcAft>
                      </a:pPr>
                      <a:r>
                        <a:rPr lang="en-US" sz="800" kern="100">
                          <a:effectLst/>
                        </a:rPr>
                        <a:t>15</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NAME_FAMILY_STATUS</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dirty="0">
                          <a:effectLst/>
                        </a:rPr>
                        <a:t> Marital status of the client</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531054005"/>
                  </a:ext>
                </a:extLst>
              </a:tr>
            </a:tbl>
          </a:graphicData>
        </a:graphic>
      </p:graphicFrame>
      <p:graphicFrame>
        <p:nvGraphicFramePr>
          <p:cNvPr id="8" name="Table 7">
            <a:extLst>
              <a:ext uri="{FF2B5EF4-FFF2-40B4-BE49-F238E27FC236}">
                <a16:creationId xmlns:a16="http://schemas.microsoft.com/office/drawing/2014/main" id="{6D86B80A-EC18-4EF7-C2EB-CFC12E1ABA8C}"/>
              </a:ext>
            </a:extLst>
          </p:cNvPr>
          <p:cNvGraphicFramePr>
            <a:graphicFrameLocks noGrp="1"/>
          </p:cNvGraphicFramePr>
          <p:nvPr>
            <p:extLst>
              <p:ext uri="{D42A27DB-BD31-4B8C-83A1-F6EECF244321}">
                <p14:modId xmlns:p14="http://schemas.microsoft.com/office/powerpoint/2010/main" val="2876469564"/>
              </p:ext>
            </p:extLst>
          </p:nvPr>
        </p:nvGraphicFramePr>
        <p:xfrm>
          <a:off x="4291946" y="155275"/>
          <a:ext cx="3759377" cy="6606701"/>
        </p:xfrm>
        <a:graphic>
          <a:graphicData uri="http://schemas.openxmlformats.org/drawingml/2006/table">
            <a:tbl>
              <a:tblPr firstRow="1" firstCol="1" bandRow="1">
                <a:tableStyleId>{5940675A-B579-460E-94D1-54222C63F5DA}</a:tableStyleId>
              </a:tblPr>
              <a:tblGrid>
                <a:gridCol w="232624">
                  <a:extLst>
                    <a:ext uri="{9D8B030D-6E8A-4147-A177-3AD203B41FA5}">
                      <a16:colId xmlns:a16="http://schemas.microsoft.com/office/drawing/2014/main" val="1503601287"/>
                    </a:ext>
                  </a:extLst>
                </a:gridCol>
                <a:gridCol w="1153053">
                  <a:extLst>
                    <a:ext uri="{9D8B030D-6E8A-4147-A177-3AD203B41FA5}">
                      <a16:colId xmlns:a16="http://schemas.microsoft.com/office/drawing/2014/main" val="4273080469"/>
                    </a:ext>
                  </a:extLst>
                </a:gridCol>
                <a:gridCol w="2373700">
                  <a:extLst>
                    <a:ext uri="{9D8B030D-6E8A-4147-A177-3AD203B41FA5}">
                      <a16:colId xmlns:a16="http://schemas.microsoft.com/office/drawing/2014/main" val="1532828066"/>
                    </a:ext>
                  </a:extLst>
                </a:gridCol>
              </a:tblGrid>
              <a:tr h="284654">
                <a:tc>
                  <a:txBody>
                    <a:bodyPr/>
                    <a:lstStyle/>
                    <a:p>
                      <a:pPr>
                        <a:lnSpc>
                          <a:spcPct val="110000"/>
                        </a:lnSpc>
                        <a:spcAft>
                          <a:spcPts val="600"/>
                        </a:spcAft>
                      </a:pPr>
                      <a:r>
                        <a:rPr lang="en-US" sz="800" kern="100">
                          <a:effectLst/>
                        </a:rPr>
                        <a:t>16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NAME_HOUSING_TYPE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What is the housing situation of the client (renting, living with parents,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597797761"/>
                  </a:ext>
                </a:extLst>
              </a:tr>
              <a:tr h="284654">
                <a:tc>
                  <a:txBody>
                    <a:bodyPr/>
                    <a:lstStyle/>
                    <a:p>
                      <a:pPr>
                        <a:lnSpc>
                          <a:spcPct val="110000"/>
                        </a:lnSpc>
                        <a:spcAft>
                          <a:spcPts val="600"/>
                        </a:spcAft>
                      </a:pPr>
                      <a:r>
                        <a:rPr lang="en-US" sz="800" kern="100">
                          <a:effectLst/>
                        </a:rPr>
                        <a:t>17</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REGION_POPULATION_RELATIVE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Popoulation normalized value, higher value indicates more population in the area</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3988588070"/>
                  </a:ext>
                </a:extLst>
              </a:tr>
              <a:tr h="262092">
                <a:tc>
                  <a:txBody>
                    <a:bodyPr/>
                    <a:lstStyle/>
                    <a:p>
                      <a:pPr>
                        <a:lnSpc>
                          <a:spcPct val="110000"/>
                        </a:lnSpc>
                        <a:spcAft>
                          <a:spcPts val="600"/>
                        </a:spcAft>
                      </a:pPr>
                      <a:r>
                        <a:rPr lang="en-US" sz="800" kern="100">
                          <a:effectLst/>
                        </a:rPr>
                        <a:t>18</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DAYS_BIRTH</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Client's age in days at the time of application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3407104326"/>
                  </a:ext>
                </a:extLst>
              </a:tr>
              <a:tr h="525394">
                <a:tc>
                  <a:txBody>
                    <a:bodyPr/>
                    <a:lstStyle/>
                    <a:p>
                      <a:pPr>
                        <a:lnSpc>
                          <a:spcPct val="110000"/>
                        </a:lnSpc>
                        <a:spcAft>
                          <a:spcPts val="600"/>
                        </a:spcAft>
                      </a:pPr>
                      <a:r>
                        <a:rPr lang="en-US" sz="800" kern="100">
                          <a:effectLst/>
                        </a:rPr>
                        <a:t>19</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DAYS_EMPLOYED</a:t>
                      </a:r>
                      <a:endParaRPr lang="en-IN" sz="800" kern="100">
                        <a:effectLst/>
                      </a:endParaRPr>
                    </a:p>
                    <a:p>
                      <a:pPr>
                        <a:lnSpc>
                          <a:spcPct val="110000"/>
                        </a:lnSpc>
                        <a:spcAft>
                          <a:spcPts val="600"/>
                        </a:spcAft>
                      </a:pPr>
                      <a:r>
                        <a:rPr lang="en-US" sz="800" kern="100">
                          <a:effectLst/>
                        </a:rPr>
                        <a:t>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How many days before the application the person started current employment</a:t>
                      </a:r>
                      <a:endParaRPr lang="en-IN" sz="800" kern="100">
                        <a:effectLst/>
                      </a:endParaRPr>
                    </a:p>
                    <a:p>
                      <a:pPr>
                        <a:lnSpc>
                          <a:spcPct val="110000"/>
                        </a:lnSpc>
                        <a:spcAft>
                          <a:spcPts val="600"/>
                        </a:spcAft>
                      </a:pPr>
                      <a:r>
                        <a:rPr lang="en-US" sz="800" kern="100">
                          <a:effectLst/>
                        </a:rPr>
                        <a:t>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1509702016"/>
                  </a:ext>
                </a:extLst>
              </a:tr>
              <a:tr h="284654">
                <a:tc>
                  <a:txBody>
                    <a:bodyPr/>
                    <a:lstStyle/>
                    <a:p>
                      <a:pPr>
                        <a:lnSpc>
                          <a:spcPct val="110000"/>
                        </a:lnSpc>
                        <a:spcAft>
                          <a:spcPts val="600"/>
                        </a:spcAft>
                      </a:pPr>
                      <a:r>
                        <a:rPr lang="en-US" sz="800" kern="100">
                          <a:effectLst/>
                        </a:rPr>
                        <a:t>20</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DAYS_REGISTRATION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How many days before the application did client change his registration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1509659680"/>
                  </a:ext>
                </a:extLst>
              </a:tr>
              <a:tr h="284654">
                <a:tc>
                  <a:txBody>
                    <a:bodyPr/>
                    <a:lstStyle/>
                    <a:p>
                      <a:pPr>
                        <a:lnSpc>
                          <a:spcPct val="110000"/>
                        </a:lnSpc>
                        <a:spcAft>
                          <a:spcPts val="600"/>
                        </a:spcAft>
                      </a:pPr>
                      <a:r>
                        <a:rPr lang="en-US" sz="800" kern="100">
                          <a:effectLst/>
                        </a:rPr>
                        <a:t>21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DAYS_ID_PUBLISH</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How many days before the application did client change the identity document with which he applied for the loan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221253970"/>
                  </a:ext>
                </a:extLst>
              </a:tr>
              <a:tr h="262092">
                <a:tc>
                  <a:txBody>
                    <a:bodyPr/>
                    <a:lstStyle/>
                    <a:p>
                      <a:pPr>
                        <a:lnSpc>
                          <a:spcPct val="110000"/>
                        </a:lnSpc>
                        <a:spcAft>
                          <a:spcPts val="600"/>
                        </a:spcAft>
                      </a:pPr>
                      <a:r>
                        <a:rPr lang="en-US" sz="800" kern="100">
                          <a:effectLst/>
                        </a:rPr>
                        <a:t>22</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OWN_CAR_AGE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Age of client's car</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4044307265"/>
                  </a:ext>
                </a:extLst>
              </a:tr>
              <a:tr h="262092">
                <a:tc>
                  <a:txBody>
                    <a:bodyPr/>
                    <a:lstStyle/>
                    <a:p>
                      <a:pPr>
                        <a:lnSpc>
                          <a:spcPct val="110000"/>
                        </a:lnSpc>
                        <a:spcAft>
                          <a:spcPts val="600"/>
                        </a:spcAft>
                      </a:pPr>
                      <a:r>
                        <a:rPr lang="en-US" sz="800" kern="100">
                          <a:effectLst/>
                        </a:rPr>
                        <a:t>23</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FLAG_MOBIL</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Did client provide mobile phone (1=YES, 0=NO)</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2974835728"/>
                  </a:ext>
                </a:extLst>
              </a:tr>
              <a:tr h="262092">
                <a:tc>
                  <a:txBody>
                    <a:bodyPr/>
                    <a:lstStyle/>
                    <a:p>
                      <a:pPr>
                        <a:lnSpc>
                          <a:spcPct val="110000"/>
                        </a:lnSpc>
                        <a:spcAft>
                          <a:spcPts val="600"/>
                        </a:spcAft>
                      </a:pPr>
                      <a:r>
                        <a:rPr lang="en-US" sz="800" kern="100">
                          <a:effectLst/>
                        </a:rPr>
                        <a:t>24</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FLAG_EMP_PHONE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Did client provide work phone (1=YES, 0=NO)</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1268712314"/>
                  </a:ext>
                </a:extLst>
              </a:tr>
              <a:tr h="262092">
                <a:tc>
                  <a:txBody>
                    <a:bodyPr/>
                    <a:lstStyle/>
                    <a:p>
                      <a:pPr>
                        <a:lnSpc>
                          <a:spcPct val="110000"/>
                        </a:lnSpc>
                        <a:spcAft>
                          <a:spcPts val="600"/>
                        </a:spcAft>
                      </a:pPr>
                      <a:r>
                        <a:rPr lang="en-US" sz="800" kern="100">
                          <a:effectLst/>
                        </a:rPr>
                        <a:t>25</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FLAG_WORK_PHONE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Did client provide home phone (1=YES, 0=NO)</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1096664260"/>
                  </a:ext>
                </a:extLst>
              </a:tr>
              <a:tr h="262092">
                <a:tc>
                  <a:txBody>
                    <a:bodyPr/>
                    <a:lstStyle/>
                    <a:p>
                      <a:pPr>
                        <a:lnSpc>
                          <a:spcPct val="110000"/>
                        </a:lnSpc>
                        <a:spcAft>
                          <a:spcPts val="600"/>
                        </a:spcAft>
                      </a:pPr>
                      <a:r>
                        <a:rPr lang="en-US" sz="800" kern="100">
                          <a:effectLst/>
                        </a:rPr>
                        <a:t>26</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FLAG_CONT_MOBILE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Was mobile phone reachable (1=YES, 0=NO)</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3920981909"/>
                  </a:ext>
                </a:extLst>
              </a:tr>
              <a:tr h="262092">
                <a:tc>
                  <a:txBody>
                    <a:bodyPr/>
                    <a:lstStyle/>
                    <a:p>
                      <a:pPr>
                        <a:lnSpc>
                          <a:spcPct val="110000"/>
                        </a:lnSpc>
                        <a:spcAft>
                          <a:spcPts val="600"/>
                        </a:spcAft>
                      </a:pPr>
                      <a:r>
                        <a:rPr lang="en-US" sz="800" kern="100">
                          <a:effectLst/>
                        </a:rPr>
                        <a:t>27</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FLAG_PHONE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Did client provide home phone (1=YES, 0=NO)</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1270413139"/>
                  </a:ext>
                </a:extLst>
              </a:tr>
              <a:tr h="262092">
                <a:tc>
                  <a:txBody>
                    <a:bodyPr/>
                    <a:lstStyle/>
                    <a:p>
                      <a:pPr>
                        <a:lnSpc>
                          <a:spcPct val="110000"/>
                        </a:lnSpc>
                        <a:spcAft>
                          <a:spcPts val="600"/>
                        </a:spcAft>
                      </a:pPr>
                      <a:r>
                        <a:rPr lang="en-US" sz="800" kern="100">
                          <a:effectLst/>
                        </a:rPr>
                        <a:t>28</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FLAG_EMAIL</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dirty="0">
                          <a:effectLst/>
                        </a:rPr>
                        <a:t>Did client provide email (1=YES, 0=NO)</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2091347564"/>
                  </a:ext>
                </a:extLst>
              </a:tr>
              <a:tr h="262092">
                <a:tc>
                  <a:txBody>
                    <a:bodyPr/>
                    <a:lstStyle/>
                    <a:p>
                      <a:pPr>
                        <a:lnSpc>
                          <a:spcPct val="110000"/>
                        </a:lnSpc>
                        <a:spcAft>
                          <a:spcPts val="600"/>
                        </a:spcAft>
                      </a:pPr>
                      <a:r>
                        <a:rPr lang="en-US" sz="800" kern="100">
                          <a:effectLst/>
                        </a:rPr>
                        <a:t>29</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OCCUPATION_TYPE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What kind of occupation does the client have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2876224529"/>
                  </a:ext>
                </a:extLst>
              </a:tr>
              <a:tr h="262092">
                <a:tc>
                  <a:txBody>
                    <a:bodyPr/>
                    <a:lstStyle/>
                    <a:p>
                      <a:pPr>
                        <a:lnSpc>
                          <a:spcPct val="110000"/>
                        </a:lnSpc>
                        <a:spcAft>
                          <a:spcPts val="600"/>
                        </a:spcAft>
                      </a:pPr>
                      <a:r>
                        <a:rPr lang="en-US" sz="800" kern="100">
                          <a:effectLst/>
                        </a:rPr>
                        <a:t>30.</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CNT_FAM_MEMBERS</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How many family members does client have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4100978662"/>
                  </a:ext>
                </a:extLst>
              </a:tr>
              <a:tr h="262092">
                <a:tc>
                  <a:txBody>
                    <a:bodyPr/>
                    <a:lstStyle/>
                    <a:p>
                      <a:pPr>
                        <a:lnSpc>
                          <a:spcPct val="110000"/>
                        </a:lnSpc>
                        <a:spcAft>
                          <a:spcPts val="600"/>
                        </a:spcAft>
                      </a:pPr>
                      <a:r>
                        <a:rPr lang="en-US" sz="800" kern="100">
                          <a:effectLst/>
                        </a:rPr>
                        <a:t>31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REGION_RATING_CLIENT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Our rating of the region where client lives (1,2,3)</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2987065222"/>
                  </a:ext>
                </a:extLst>
              </a:tr>
              <a:tr h="525394">
                <a:tc>
                  <a:txBody>
                    <a:bodyPr/>
                    <a:lstStyle/>
                    <a:p>
                      <a:pPr>
                        <a:lnSpc>
                          <a:spcPct val="110000"/>
                        </a:lnSpc>
                        <a:spcAft>
                          <a:spcPts val="600"/>
                        </a:spcAft>
                      </a:pPr>
                      <a:r>
                        <a:rPr lang="en-US" sz="800" kern="100">
                          <a:effectLst/>
                        </a:rPr>
                        <a:t>32</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REGION_RATING_CLIENT_W_CITY</a:t>
                      </a:r>
                      <a:endParaRPr lang="en-IN" sz="800" kern="100">
                        <a:effectLst/>
                      </a:endParaRPr>
                    </a:p>
                    <a:p>
                      <a:pPr>
                        <a:lnSpc>
                          <a:spcPct val="110000"/>
                        </a:lnSpc>
                        <a:spcAft>
                          <a:spcPts val="600"/>
                        </a:spcAft>
                      </a:pPr>
                      <a:r>
                        <a:rPr lang="en-US" sz="800" kern="100">
                          <a:effectLst/>
                        </a:rPr>
                        <a:t>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Our rating of the region where client lives with taking city into account (1,2,3)</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83143496"/>
                  </a:ext>
                </a:extLst>
              </a:tr>
              <a:tr h="284654">
                <a:tc>
                  <a:txBody>
                    <a:bodyPr/>
                    <a:lstStyle/>
                    <a:p>
                      <a:pPr>
                        <a:lnSpc>
                          <a:spcPct val="110000"/>
                        </a:lnSpc>
                        <a:spcAft>
                          <a:spcPts val="600"/>
                        </a:spcAft>
                      </a:pPr>
                      <a:r>
                        <a:rPr lang="en-US" sz="800" kern="100">
                          <a:effectLst/>
                        </a:rPr>
                        <a:t>33</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WEEKDAY_APPR_PROCESS_START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On which day of the week did the client apply for the loan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92548574"/>
                  </a:ext>
                </a:extLst>
              </a:tr>
              <a:tr h="284654">
                <a:tc>
                  <a:txBody>
                    <a:bodyPr/>
                    <a:lstStyle/>
                    <a:p>
                      <a:pPr>
                        <a:lnSpc>
                          <a:spcPct val="110000"/>
                        </a:lnSpc>
                        <a:spcAft>
                          <a:spcPts val="600"/>
                        </a:spcAft>
                      </a:pPr>
                      <a:r>
                        <a:rPr lang="en-US" sz="800" kern="100">
                          <a:effectLst/>
                        </a:rPr>
                        <a:t>34</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HOUR_APPR_PROCESS_START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dirty="0">
                          <a:effectLst/>
                        </a:rPr>
                        <a:t>Approximately at what hour did the client apply for the loan</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2649631040"/>
                  </a:ext>
                </a:extLst>
              </a:tr>
              <a:tr h="284654">
                <a:tc>
                  <a:txBody>
                    <a:bodyPr/>
                    <a:lstStyle/>
                    <a:p>
                      <a:pPr>
                        <a:lnSpc>
                          <a:spcPct val="110000"/>
                        </a:lnSpc>
                        <a:spcAft>
                          <a:spcPts val="600"/>
                        </a:spcAft>
                      </a:pPr>
                      <a:r>
                        <a:rPr lang="en-US" sz="800" kern="100">
                          <a:effectLst/>
                        </a:rPr>
                        <a:t>35</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REG_REGION_NOT_LIVE_REGION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Flag if client's permanent address does not match contact address (1=different, 0=same, at region level)</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579769161"/>
                  </a:ext>
                </a:extLst>
              </a:tr>
              <a:tr h="284654">
                <a:tc>
                  <a:txBody>
                    <a:bodyPr/>
                    <a:lstStyle/>
                    <a:p>
                      <a:pPr>
                        <a:lnSpc>
                          <a:spcPct val="110000"/>
                        </a:lnSpc>
                        <a:spcAft>
                          <a:spcPts val="600"/>
                        </a:spcAft>
                      </a:pPr>
                      <a:r>
                        <a:rPr lang="en-US" sz="800" kern="100">
                          <a:effectLst/>
                        </a:rPr>
                        <a:t>36</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REG_REGION_NOT_WORK_REGION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Flag if client's permanent address does not match work address (1=different, 0=same, at region level)</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1022698625"/>
                  </a:ext>
                </a:extLst>
              </a:tr>
              <a:tr h="284654">
                <a:tc>
                  <a:txBody>
                    <a:bodyPr/>
                    <a:lstStyle/>
                    <a:p>
                      <a:pPr>
                        <a:lnSpc>
                          <a:spcPct val="110000"/>
                        </a:lnSpc>
                        <a:spcAft>
                          <a:spcPts val="600"/>
                        </a:spcAft>
                      </a:pPr>
                      <a:r>
                        <a:rPr lang="en-US" sz="800" kern="100">
                          <a:effectLst/>
                        </a:rPr>
                        <a:t>37</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LIVE_REGION_NOT_WORK_REGION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dirty="0">
                          <a:effectLst/>
                        </a:rPr>
                        <a:t>Flag if client's contact address does not match work address (1=different, 0=same, at region level)</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521197466"/>
                  </a:ext>
                </a:extLst>
              </a:tr>
            </a:tbl>
          </a:graphicData>
        </a:graphic>
      </p:graphicFrame>
      <p:graphicFrame>
        <p:nvGraphicFramePr>
          <p:cNvPr id="9" name="Table 8">
            <a:extLst>
              <a:ext uri="{FF2B5EF4-FFF2-40B4-BE49-F238E27FC236}">
                <a16:creationId xmlns:a16="http://schemas.microsoft.com/office/drawing/2014/main" id="{84EBCDB2-227D-5B01-85F8-D3C46F5F9360}"/>
              </a:ext>
            </a:extLst>
          </p:cNvPr>
          <p:cNvGraphicFramePr>
            <a:graphicFrameLocks noGrp="1"/>
          </p:cNvGraphicFramePr>
          <p:nvPr>
            <p:extLst>
              <p:ext uri="{D42A27DB-BD31-4B8C-83A1-F6EECF244321}">
                <p14:modId xmlns:p14="http://schemas.microsoft.com/office/powerpoint/2010/main" val="2215146594"/>
              </p:ext>
            </p:extLst>
          </p:nvPr>
        </p:nvGraphicFramePr>
        <p:xfrm>
          <a:off x="8202590" y="155275"/>
          <a:ext cx="3934776" cy="1983968"/>
        </p:xfrm>
        <a:graphic>
          <a:graphicData uri="http://schemas.openxmlformats.org/drawingml/2006/table">
            <a:tbl>
              <a:tblPr firstRow="1" firstCol="1" bandRow="1">
                <a:tableStyleId>{5940675A-B579-460E-94D1-54222C63F5DA}</a:tableStyleId>
              </a:tblPr>
              <a:tblGrid>
                <a:gridCol w="466957">
                  <a:extLst>
                    <a:ext uri="{9D8B030D-6E8A-4147-A177-3AD203B41FA5}">
                      <a16:colId xmlns:a16="http://schemas.microsoft.com/office/drawing/2014/main" val="2702704269"/>
                    </a:ext>
                  </a:extLst>
                </a:gridCol>
                <a:gridCol w="1031065">
                  <a:extLst>
                    <a:ext uri="{9D8B030D-6E8A-4147-A177-3AD203B41FA5}">
                      <a16:colId xmlns:a16="http://schemas.microsoft.com/office/drawing/2014/main" val="776405705"/>
                    </a:ext>
                  </a:extLst>
                </a:gridCol>
                <a:gridCol w="2436754">
                  <a:extLst>
                    <a:ext uri="{9D8B030D-6E8A-4147-A177-3AD203B41FA5}">
                      <a16:colId xmlns:a16="http://schemas.microsoft.com/office/drawing/2014/main" val="1997631500"/>
                    </a:ext>
                  </a:extLst>
                </a:gridCol>
              </a:tblGrid>
              <a:tr h="431701">
                <a:tc>
                  <a:txBody>
                    <a:bodyPr/>
                    <a:lstStyle/>
                    <a:p>
                      <a:pPr>
                        <a:lnSpc>
                          <a:spcPct val="110000"/>
                        </a:lnSpc>
                        <a:spcAft>
                          <a:spcPts val="600"/>
                        </a:spcAft>
                      </a:pPr>
                      <a:r>
                        <a:rPr lang="en-US" sz="800" kern="100">
                          <a:effectLst/>
                        </a:rPr>
                        <a:t>38</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dirty="0">
                          <a:effectLst/>
                        </a:rPr>
                        <a:t>REG_CITY_NOT_LIVE_CITY</a:t>
                      </a:r>
                      <a:endParaRPr lang="en-IN" sz="800" kern="100" dirty="0">
                        <a:effectLst/>
                      </a:endParaRPr>
                    </a:p>
                    <a:p>
                      <a:pPr>
                        <a:lnSpc>
                          <a:spcPct val="110000"/>
                        </a:lnSpc>
                        <a:spcAft>
                          <a:spcPts val="600"/>
                        </a:spcAft>
                      </a:pPr>
                      <a:r>
                        <a:rPr lang="en-US" sz="800" kern="100" dirty="0">
                          <a:effectLst/>
                        </a:rPr>
                        <a:t> </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Flag if client's permanent address does not match contact address (1=different, 0=same, at city level)</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35108789"/>
                  </a:ext>
                </a:extLst>
              </a:tr>
              <a:tr h="247263">
                <a:tc>
                  <a:txBody>
                    <a:bodyPr/>
                    <a:lstStyle/>
                    <a:p>
                      <a:pPr>
                        <a:lnSpc>
                          <a:spcPct val="110000"/>
                        </a:lnSpc>
                        <a:spcAft>
                          <a:spcPts val="600"/>
                        </a:spcAft>
                      </a:pPr>
                      <a:r>
                        <a:rPr lang="en-US" sz="800" kern="100">
                          <a:effectLst/>
                        </a:rPr>
                        <a:t>39</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REG_CITY_NOT_WORK_CITY</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Flag if client's permanent address does not match work address (1=different, 0=same, at city level)</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68483701"/>
                  </a:ext>
                </a:extLst>
              </a:tr>
              <a:tr h="431701">
                <a:tc>
                  <a:txBody>
                    <a:bodyPr/>
                    <a:lstStyle/>
                    <a:p>
                      <a:pPr>
                        <a:lnSpc>
                          <a:spcPct val="110000"/>
                        </a:lnSpc>
                        <a:spcAft>
                          <a:spcPts val="600"/>
                        </a:spcAft>
                      </a:pPr>
                      <a:r>
                        <a:rPr lang="en-US" sz="800" kern="100" dirty="0">
                          <a:effectLst/>
                        </a:rPr>
                        <a:t>40</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dirty="0">
                          <a:effectLst/>
                        </a:rPr>
                        <a:t>LIVE_CITY_NOT_WORK_CITY</a:t>
                      </a:r>
                      <a:endParaRPr lang="en-IN" sz="800" kern="100" dirty="0">
                        <a:effectLst/>
                      </a:endParaRPr>
                    </a:p>
                    <a:p>
                      <a:pPr>
                        <a:lnSpc>
                          <a:spcPct val="110000"/>
                        </a:lnSpc>
                        <a:spcAft>
                          <a:spcPts val="600"/>
                        </a:spcAft>
                      </a:pPr>
                      <a:r>
                        <a:rPr lang="en-US" sz="800" kern="100" dirty="0">
                          <a:effectLst/>
                        </a:rPr>
                        <a:t> </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Flag if client's contact address does not match work address (1=different, 0=same, at city level)</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5435154"/>
                  </a:ext>
                </a:extLst>
              </a:tr>
              <a:tr h="304900">
                <a:tc>
                  <a:txBody>
                    <a:bodyPr/>
                    <a:lstStyle/>
                    <a:p>
                      <a:pPr>
                        <a:lnSpc>
                          <a:spcPct val="110000"/>
                        </a:lnSpc>
                        <a:spcAft>
                          <a:spcPts val="600"/>
                        </a:spcAft>
                      </a:pPr>
                      <a:r>
                        <a:rPr lang="en-US" sz="800" kern="100">
                          <a:effectLst/>
                        </a:rPr>
                        <a:t>41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ORGANIZATION_TYPE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dirty="0">
                          <a:effectLst/>
                        </a:rPr>
                        <a:t>Type of organization where client works</a:t>
                      </a:r>
                      <a:endParaRPr lang="en-IN" sz="800" kern="100" dirty="0">
                        <a:effectLst/>
                      </a:endParaRPr>
                    </a:p>
                    <a:p>
                      <a:pPr>
                        <a:lnSpc>
                          <a:spcPct val="110000"/>
                        </a:lnSpc>
                        <a:spcAft>
                          <a:spcPts val="600"/>
                        </a:spcAft>
                      </a:pPr>
                      <a:r>
                        <a:rPr lang="en-US" sz="800" kern="100" dirty="0">
                          <a:effectLst/>
                        </a:rPr>
                        <a:t> </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68460844"/>
                  </a:ext>
                </a:extLst>
              </a:tr>
              <a:tr h="146972">
                <a:tc>
                  <a:txBody>
                    <a:bodyPr/>
                    <a:lstStyle/>
                    <a:p>
                      <a:pPr>
                        <a:lnSpc>
                          <a:spcPct val="110000"/>
                        </a:lnSpc>
                        <a:spcAft>
                          <a:spcPts val="600"/>
                        </a:spcAft>
                      </a:pPr>
                      <a:r>
                        <a:rPr lang="en-US" sz="800" kern="100">
                          <a:effectLst/>
                        </a:rPr>
                        <a:t>42</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EXT_SOURCE_1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Normalized score from external data source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6824725"/>
                  </a:ext>
                </a:extLst>
              </a:tr>
              <a:tr h="146972">
                <a:tc>
                  <a:txBody>
                    <a:bodyPr/>
                    <a:lstStyle/>
                    <a:p>
                      <a:pPr>
                        <a:lnSpc>
                          <a:spcPct val="110000"/>
                        </a:lnSpc>
                        <a:spcAft>
                          <a:spcPts val="600"/>
                        </a:spcAft>
                      </a:pPr>
                      <a:r>
                        <a:rPr lang="en-US" sz="800" kern="100">
                          <a:effectLst/>
                        </a:rPr>
                        <a:t>43</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EXT_SOURCE_2</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Normalized score from external data source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2285736"/>
                  </a:ext>
                </a:extLst>
              </a:tr>
              <a:tr h="146972">
                <a:tc>
                  <a:txBody>
                    <a:bodyPr/>
                    <a:lstStyle/>
                    <a:p>
                      <a:pPr>
                        <a:lnSpc>
                          <a:spcPct val="110000"/>
                        </a:lnSpc>
                        <a:spcAft>
                          <a:spcPts val="600"/>
                        </a:spcAft>
                      </a:pPr>
                      <a:r>
                        <a:rPr lang="en-US" sz="800" kern="100">
                          <a:effectLst/>
                        </a:rPr>
                        <a:t>44</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EXT_SOURCE_1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dirty="0">
                          <a:effectLst/>
                        </a:rPr>
                        <a:t>Normalized score from external data source</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08781153"/>
                  </a:ext>
                </a:extLst>
              </a:tr>
            </a:tbl>
          </a:graphicData>
        </a:graphic>
      </p:graphicFrame>
      <p:sp>
        <p:nvSpPr>
          <p:cNvPr id="10" name="TextBox 9">
            <a:extLst>
              <a:ext uri="{FF2B5EF4-FFF2-40B4-BE49-F238E27FC236}">
                <a16:creationId xmlns:a16="http://schemas.microsoft.com/office/drawing/2014/main" id="{014766F5-C637-3CFE-E1F8-853B87E28979}"/>
              </a:ext>
            </a:extLst>
          </p:cNvPr>
          <p:cNvSpPr txBox="1"/>
          <p:nvPr/>
        </p:nvSpPr>
        <p:spPr>
          <a:xfrm>
            <a:off x="8202590" y="2294626"/>
            <a:ext cx="3460323" cy="1015663"/>
          </a:xfrm>
          <a:prstGeom prst="rect">
            <a:avLst/>
          </a:prstGeom>
          <a:noFill/>
        </p:spPr>
        <p:txBody>
          <a:bodyPr wrap="square" rtlCol="0">
            <a:spAutoFit/>
          </a:bodyPr>
          <a:lstStyle/>
          <a:p>
            <a:pPr marL="171450" indent="-171450">
              <a:buFont typeface="Arial" panose="020B0604020202020204" pitchFamily="34" charset="0"/>
              <a:buChar char="•"/>
            </a:pPr>
            <a:r>
              <a:rPr lang="en-IN" sz="1200" dirty="0"/>
              <a:t>Columns 45 -95 normalized info about residential house</a:t>
            </a:r>
          </a:p>
          <a:p>
            <a:pPr marL="171450" indent="-171450">
              <a:buFont typeface="Arial" panose="020B0604020202020204" pitchFamily="34" charset="0"/>
              <a:buChar char="•"/>
            </a:pPr>
            <a:endParaRPr lang="en-IN" sz="1200" dirty="0"/>
          </a:p>
          <a:p>
            <a:pPr marL="171450" indent="-171450">
              <a:buFont typeface="Arial" panose="020B0604020202020204" pitchFamily="34" charset="0"/>
              <a:buChar char="•"/>
            </a:pPr>
            <a:r>
              <a:rPr lang="en-IN" sz="1200" dirty="0"/>
              <a:t>Columns 96- 116 whether client submitted the doc #</a:t>
            </a:r>
          </a:p>
        </p:txBody>
      </p:sp>
      <p:graphicFrame>
        <p:nvGraphicFramePr>
          <p:cNvPr id="11" name="Table 10">
            <a:extLst>
              <a:ext uri="{FF2B5EF4-FFF2-40B4-BE49-F238E27FC236}">
                <a16:creationId xmlns:a16="http://schemas.microsoft.com/office/drawing/2014/main" id="{DB23D45D-D6C7-8FF5-30F4-17D2F00DDBFA}"/>
              </a:ext>
            </a:extLst>
          </p:cNvPr>
          <p:cNvGraphicFramePr>
            <a:graphicFrameLocks noGrp="1"/>
          </p:cNvGraphicFramePr>
          <p:nvPr>
            <p:extLst>
              <p:ext uri="{D42A27DB-BD31-4B8C-83A1-F6EECF244321}">
                <p14:modId xmlns:p14="http://schemas.microsoft.com/office/powerpoint/2010/main" val="3350837911"/>
              </p:ext>
            </p:extLst>
          </p:nvPr>
        </p:nvGraphicFramePr>
        <p:xfrm>
          <a:off x="8211886" y="3729473"/>
          <a:ext cx="3759377" cy="2826598"/>
        </p:xfrm>
        <a:graphic>
          <a:graphicData uri="http://schemas.openxmlformats.org/drawingml/2006/table">
            <a:tbl>
              <a:tblPr firstRow="1" firstCol="1" bandRow="1">
                <a:tableStyleId>{5940675A-B579-460E-94D1-54222C63F5DA}</a:tableStyleId>
              </a:tblPr>
              <a:tblGrid>
                <a:gridCol w="452931">
                  <a:extLst>
                    <a:ext uri="{9D8B030D-6E8A-4147-A177-3AD203B41FA5}">
                      <a16:colId xmlns:a16="http://schemas.microsoft.com/office/drawing/2014/main" val="3925032209"/>
                    </a:ext>
                  </a:extLst>
                </a:gridCol>
                <a:gridCol w="932746">
                  <a:extLst>
                    <a:ext uri="{9D8B030D-6E8A-4147-A177-3AD203B41FA5}">
                      <a16:colId xmlns:a16="http://schemas.microsoft.com/office/drawing/2014/main" val="1174650179"/>
                    </a:ext>
                  </a:extLst>
                </a:gridCol>
                <a:gridCol w="2373700">
                  <a:extLst>
                    <a:ext uri="{9D8B030D-6E8A-4147-A177-3AD203B41FA5}">
                      <a16:colId xmlns:a16="http://schemas.microsoft.com/office/drawing/2014/main" val="3974363381"/>
                    </a:ext>
                  </a:extLst>
                </a:gridCol>
              </a:tblGrid>
              <a:tr h="441956">
                <a:tc>
                  <a:txBody>
                    <a:bodyPr/>
                    <a:lstStyle/>
                    <a:p>
                      <a:pPr>
                        <a:lnSpc>
                          <a:spcPct val="110000"/>
                        </a:lnSpc>
                        <a:spcAft>
                          <a:spcPts val="600"/>
                        </a:spcAft>
                      </a:pPr>
                      <a:r>
                        <a:rPr lang="en-US" sz="800" kern="100">
                          <a:effectLst/>
                        </a:rPr>
                        <a:t>117</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AMT_REQ_CREDIT_BUREAU_HOUR</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Credit Bureau is an agency that collects and maintains credit information on individuals.</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1575911"/>
                  </a:ext>
                </a:extLst>
              </a:tr>
              <a:tr h="441956">
                <a:tc>
                  <a:txBody>
                    <a:bodyPr/>
                    <a:lstStyle/>
                    <a:p>
                      <a:pPr>
                        <a:lnSpc>
                          <a:spcPct val="110000"/>
                        </a:lnSpc>
                        <a:spcAft>
                          <a:spcPts val="600"/>
                        </a:spcAft>
                      </a:pPr>
                      <a:r>
                        <a:rPr lang="en-US" sz="800" kern="100">
                          <a:effectLst/>
                        </a:rPr>
                        <a:t>118</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AMT_REQ_CREDIT_BUREAU_DAY</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Number of enquiries to Credit Bureau about the client one day before application (excluding one hour before application)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86366261"/>
                  </a:ext>
                </a:extLst>
              </a:tr>
              <a:tr h="441956">
                <a:tc>
                  <a:txBody>
                    <a:bodyPr/>
                    <a:lstStyle/>
                    <a:p>
                      <a:pPr>
                        <a:lnSpc>
                          <a:spcPct val="110000"/>
                        </a:lnSpc>
                        <a:spcAft>
                          <a:spcPts val="600"/>
                        </a:spcAft>
                      </a:pPr>
                      <a:r>
                        <a:rPr lang="en-US" sz="800" kern="100">
                          <a:effectLst/>
                        </a:rPr>
                        <a:t>119</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AMT_REQ_CREDIT_BUREAU_WEEK</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Number of enquiries to Credit Bureau about the client one week before application (excluding one day before application)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98069089"/>
                  </a:ext>
                </a:extLst>
              </a:tr>
              <a:tr h="441956">
                <a:tc>
                  <a:txBody>
                    <a:bodyPr/>
                    <a:lstStyle/>
                    <a:p>
                      <a:pPr>
                        <a:lnSpc>
                          <a:spcPct val="110000"/>
                        </a:lnSpc>
                        <a:spcAft>
                          <a:spcPts val="600"/>
                        </a:spcAft>
                      </a:pPr>
                      <a:r>
                        <a:rPr lang="en-US" sz="800" kern="100">
                          <a:effectLst/>
                        </a:rPr>
                        <a:t>120</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AMT_REQ_CREDIT_BUREAU_MON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Number of enquiries to Credit Bureau about the client one month before application (excluding one week before application)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31889095"/>
                  </a:ext>
                </a:extLst>
              </a:tr>
              <a:tr h="616818">
                <a:tc>
                  <a:txBody>
                    <a:bodyPr/>
                    <a:lstStyle/>
                    <a:p>
                      <a:pPr>
                        <a:lnSpc>
                          <a:spcPct val="110000"/>
                        </a:lnSpc>
                        <a:spcAft>
                          <a:spcPts val="600"/>
                        </a:spcAft>
                      </a:pPr>
                      <a:r>
                        <a:rPr lang="en-US" sz="800" kern="100">
                          <a:effectLst/>
                        </a:rPr>
                        <a:t>121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br>
                        <a:rPr lang="en-US" sz="800" kern="100">
                          <a:effectLst/>
                        </a:rPr>
                      </a:br>
                      <a:r>
                        <a:rPr lang="en-US" sz="800" kern="100">
                          <a:effectLst/>
                        </a:rPr>
                        <a:t>AMT_REQ_CREDIT_BUREAU_QRT</a:t>
                      </a:r>
                      <a:endParaRPr lang="en-IN" sz="800" kern="100">
                        <a:effectLst/>
                      </a:endParaRPr>
                    </a:p>
                    <a:p>
                      <a:pPr>
                        <a:lnSpc>
                          <a:spcPct val="110000"/>
                        </a:lnSpc>
                        <a:spcAft>
                          <a:spcPts val="600"/>
                        </a:spcAft>
                      </a:pPr>
                      <a:r>
                        <a:rPr lang="en-US" sz="800" kern="100">
                          <a:effectLst/>
                        </a:rPr>
                        <a:t>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Number of enquiries to Credit Bureau about the client 3 month before application (excluding one month before application)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92708041"/>
                  </a:ext>
                </a:extLst>
              </a:tr>
              <a:tr h="441956">
                <a:tc>
                  <a:txBody>
                    <a:bodyPr/>
                    <a:lstStyle/>
                    <a:p>
                      <a:pPr>
                        <a:lnSpc>
                          <a:spcPct val="110000"/>
                        </a:lnSpc>
                        <a:spcAft>
                          <a:spcPts val="600"/>
                        </a:spcAft>
                      </a:pPr>
                      <a:r>
                        <a:rPr lang="en-US" sz="800" kern="100">
                          <a:effectLst/>
                        </a:rPr>
                        <a:t>122</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AMT_REQ_CREDIT_BUREAU_YEAR</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dirty="0">
                          <a:effectLst/>
                        </a:rPr>
                        <a:t>Number of enquiries to Credit Bureau about the client one day year (excluding last 3 months before application)</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14013763"/>
                  </a:ext>
                </a:extLst>
              </a:tr>
            </a:tbl>
          </a:graphicData>
        </a:graphic>
      </p:graphicFrame>
    </p:spTree>
    <p:extLst>
      <p:ext uri="{BB962C8B-B14F-4D97-AF65-F5344CB8AC3E}">
        <p14:creationId xmlns:p14="http://schemas.microsoft.com/office/powerpoint/2010/main" val="2307982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BA46C6-F111-A395-21BA-015B9C5B1D98}"/>
              </a:ext>
            </a:extLst>
          </p:cNvPr>
          <p:cNvSpPr/>
          <p:nvPr/>
        </p:nvSpPr>
        <p:spPr>
          <a:xfrm>
            <a:off x="-25878" y="0"/>
            <a:ext cx="5744706" cy="6858000"/>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30">
            <a:extLst>
              <a:ext uri="{FF2B5EF4-FFF2-40B4-BE49-F238E27FC236}">
                <a16:creationId xmlns:a16="http://schemas.microsoft.com/office/drawing/2014/main" id="{F1D7861B-CFD3-17C2-3B5F-AFC23D86A8E3}"/>
              </a:ext>
            </a:extLst>
          </p:cNvPr>
          <p:cNvSpPr txBox="1"/>
          <p:nvPr/>
        </p:nvSpPr>
        <p:spPr>
          <a:xfrm>
            <a:off x="97532" y="174782"/>
            <a:ext cx="4345072" cy="461665"/>
          </a:xfrm>
          <a:prstGeom prst="rect">
            <a:avLst/>
          </a:prstGeom>
          <a:noFill/>
          <a:ln>
            <a:solidFill>
              <a:srgbClr val="FFFFFF"/>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dirty="0">
                <a:solidFill>
                  <a:schemeClr val="bg1"/>
                </a:solidFill>
              </a:rPr>
              <a:t>EXPLORATORY DATA ANALYSIS</a:t>
            </a:r>
            <a:endParaRPr lang="en-US" sz="2400" b="1" dirty="0">
              <a:solidFill>
                <a:schemeClr val="bg1"/>
              </a:solidFill>
            </a:endParaRPr>
          </a:p>
        </p:txBody>
      </p:sp>
      <p:pic>
        <p:nvPicPr>
          <p:cNvPr id="5" name="Picture 4">
            <a:extLst>
              <a:ext uri="{FF2B5EF4-FFF2-40B4-BE49-F238E27FC236}">
                <a16:creationId xmlns:a16="http://schemas.microsoft.com/office/drawing/2014/main" id="{2F354D3D-A03F-007A-B38A-789EE95DB149}"/>
              </a:ext>
            </a:extLst>
          </p:cNvPr>
          <p:cNvPicPr>
            <a:picLocks noChangeAspect="1"/>
          </p:cNvPicPr>
          <p:nvPr/>
        </p:nvPicPr>
        <p:blipFill>
          <a:blip r:embed="rId2"/>
          <a:stretch>
            <a:fillRect/>
          </a:stretch>
        </p:blipFill>
        <p:spPr>
          <a:xfrm>
            <a:off x="97532" y="1479061"/>
            <a:ext cx="2550777" cy="1417810"/>
          </a:xfrm>
          <a:prstGeom prst="rect">
            <a:avLst/>
          </a:prstGeom>
        </p:spPr>
      </p:pic>
      <p:sp>
        <p:nvSpPr>
          <p:cNvPr id="7" name="TextBox 6">
            <a:extLst>
              <a:ext uri="{FF2B5EF4-FFF2-40B4-BE49-F238E27FC236}">
                <a16:creationId xmlns:a16="http://schemas.microsoft.com/office/drawing/2014/main" id="{C2F54229-37BE-983D-CEE0-4D6913000719}"/>
              </a:ext>
            </a:extLst>
          </p:cNvPr>
          <p:cNvSpPr txBox="1"/>
          <p:nvPr/>
        </p:nvSpPr>
        <p:spPr>
          <a:xfrm>
            <a:off x="2648309" y="1479061"/>
            <a:ext cx="2550777" cy="1169551"/>
          </a:xfrm>
          <a:prstGeom prst="rect">
            <a:avLst/>
          </a:prstGeom>
          <a:noFill/>
        </p:spPr>
        <p:txBody>
          <a:bodyPr wrap="square">
            <a:spAutoFit/>
          </a:bodyPr>
          <a:lstStyle/>
          <a:p>
            <a:pPr marL="171450" indent="-171450" algn="l">
              <a:buFont typeface="Arial" panose="020B0604020202020204" pitchFamily="34" charset="0"/>
              <a:buChar char="•"/>
            </a:pPr>
            <a:r>
              <a:rPr lang="en-US" sz="1000" b="0" i="0" dirty="0">
                <a:solidFill>
                  <a:schemeClr val="bg1"/>
                </a:solidFill>
                <a:effectLst/>
              </a:rPr>
              <a:t>It seems like Female clients applied higher than male clients for loan</a:t>
            </a:r>
          </a:p>
          <a:p>
            <a:pPr marL="171450" indent="-171450" algn="l">
              <a:buFont typeface="Arial" panose="020B0604020202020204" pitchFamily="34" charset="0"/>
              <a:buChar char="•"/>
            </a:pPr>
            <a:r>
              <a:rPr lang="en-US" sz="1000" b="0" i="0" dirty="0">
                <a:solidFill>
                  <a:schemeClr val="bg1"/>
                </a:solidFill>
                <a:effectLst/>
              </a:rPr>
              <a:t>66.6% Female clients are non-defaulters while 33.4% male clients are non-defaulters.</a:t>
            </a:r>
          </a:p>
          <a:p>
            <a:pPr marL="171450" indent="-171450" algn="l">
              <a:buFont typeface="Arial" panose="020B0604020202020204" pitchFamily="34" charset="0"/>
              <a:buChar char="•"/>
            </a:pPr>
            <a:r>
              <a:rPr lang="en-US" sz="1000" b="0" i="0" dirty="0">
                <a:solidFill>
                  <a:schemeClr val="bg1"/>
                </a:solidFill>
                <a:effectLst/>
              </a:rPr>
              <a:t>57% Female clients are defaulters while 42% male clients are defaulters.</a:t>
            </a:r>
          </a:p>
        </p:txBody>
      </p:sp>
      <p:sp>
        <p:nvSpPr>
          <p:cNvPr id="8" name="TextBox 7">
            <a:extLst>
              <a:ext uri="{FF2B5EF4-FFF2-40B4-BE49-F238E27FC236}">
                <a16:creationId xmlns:a16="http://schemas.microsoft.com/office/drawing/2014/main" id="{8C44F7F6-D24E-656B-8C12-6FF03C43AB53}"/>
              </a:ext>
            </a:extLst>
          </p:cNvPr>
          <p:cNvSpPr txBox="1"/>
          <p:nvPr/>
        </p:nvSpPr>
        <p:spPr>
          <a:xfrm>
            <a:off x="97532" y="958183"/>
            <a:ext cx="2740559" cy="646331"/>
          </a:xfrm>
          <a:prstGeom prst="rect">
            <a:avLst/>
          </a:prstGeom>
          <a:noFill/>
        </p:spPr>
        <p:txBody>
          <a:bodyPr wrap="square" rtlCol="0">
            <a:spAutoFit/>
          </a:bodyPr>
          <a:lstStyle/>
          <a:p>
            <a:r>
              <a:rPr lang="en-IN" b="1" i="0" dirty="0">
                <a:solidFill>
                  <a:schemeClr val="bg1"/>
                </a:solidFill>
                <a:effectLst/>
                <a:latin typeface="system-ui"/>
              </a:rPr>
              <a:t>1. </a:t>
            </a:r>
            <a:r>
              <a:rPr lang="en-IN" b="1" i="0" dirty="0" err="1">
                <a:solidFill>
                  <a:schemeClr val="bg1"/>
                </a:solidFill>
                <a:effectLst/>
                <a:latin typeface="system-ui"/>
              </a:rPr>
              <a:t>Univariante</a:t>
            </a:r>
            <a:r>
              <a:rPr lang="en-IN" b="1" i="0" dirty="0">
                <a:solidFill>
                  <a:schemeClr val="bg1"/>
                </a:solidFill>
                <a:effectLst/>
                <a:latin typeface="system-ui"/>
              </a:rPr>
              <a:t> Analysis </a:t>
            </a:r>
          </a:p>
          <a:p>
            <a:endParaRPr lang="en-IN" dirty="0"/>
          </a:p>
        </p:txBody>
      </p:sp>
      <p:pic>
        <p:nvPicPr>
          <p:cNvPr id="1026" name="Picture 2">
            <a:extLst>
              <a:ext uri="{FF2B5EF4-FFF2-40B4-BE49-F238E27FC236}">
                <a16:creationId xmlns:a16="http://schemas.microsoft.com/office/drawing/2014/main" id="{CA5E10F8-60F8-127B-C8B6-EF4065086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6501" y="174783"/>
            <a:ext cx="2940684" cy="50647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4CEBA48-A356-8099-E734-063FEC33C746}"/>
              </a:ext>
            </a:extLst>
          </p:cNvPr>
          <p:cNvSpPr txBox="1"/>
          <p:nvPr/>
        </p:nvSpPr>
        <p:spPr>
          <a:xfrm>
            <a:off x="5806502" y="5239535"/>
            <a:ext cx="3630796" cy="1323439"/>
          </a:xfrm>
          <a:prstGeom prst="rect">
            <a:avLst/>
          </a:prstGeom>
          <a:noFill/>
        </p:spPr>
        <p:txBody>
          <a:bodyPr wrap="square">
            <a:spAutoFit/>
          </a:bodyPr>
          <a:lstStyle/>
          <a:p>
            <a:pPr marL="171450" indent="-171450" algn="l">
              <a:buFont typeface="Arial" panose="020B0604020202020204" pitchFamily="34" charset="0"/>
              <a:buChar char="•"/>
            </a:pPr>
            <a:r>
              <a:rPr lang="en-US" sz="1000" b="0" i="0" dirty="0">
                <a:effectLst/>
              </a:rPr>
              <a:t>(Defaulters as well as Non-defaulters) Clients with ORGANIZATION_TYPE Business Entity Type 3, Self-employed, Other ,Medicine, </a:t>
            </a:r>
            <a:r>
              <a:rPr lang="en-US" sz="1000" b="0" i="0" dirty="0" err="1">
                <a:effectLst/>
              </a:rPr>
              <a:t>Government,Business</a:t>
            </a:r>
            <a:r>
              <a:rPr lang="en-US" sz="1000" b="0" i="0" dirty="0">
                <a:effectLst/>
              </a:rPr>
              <a:t> Entity Type 2 applied the most for the loan as compared to others</a:t>
            </a:r>
          </a:p>
          <a:p>
            <a:pPr marL="171450" indent="-171450" algn="l">
              <a:buFont typeface="Arial" panose="020B0604020202020204" pitchFamily="34" charset="0"/>
              <a:buChar char="•"/>
            </a:pPr>
            <a:r>
              <a:rPr lang="en-US" sz="1000" b="0" i="0" dirty="0">
                <a:effectLst/>
              </a:rPr>
              <a:t>(Defaulters as well as Non-defaulters) Clients having ORGANIZATION_TYPE Industry: type 13, Trade: type 4, Trade: type 5, Industry: type 8 applied lower for the loan as compared to others</a:t>
            </a:r>
          </a:p>
        </p:txBody>
      </p:sp>
      <p:pic>
        <p:nvPicPr>
          <p:cNvPr id="1028" name="Picture 4">
            <a:extLst>
              <a:ext uri="{FF2B5EF4-FFF2-40B4-BE49-F238E27FC236}">
                <a16:creationId xmlns:a16="http://schemas.microsoft.com/office/drawing/2014/main" id="{8CE4B391-8147-6FF3-10F7-CCDE13EFE6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2" y="3087540"/>
            <a:ext cx="2360996" cy="15540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5FD7F6A-0EB3-7A20-A9C6-C121B6A436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8308" y="3117779"/>
            <a:ext cx="2373225" cy="15540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2B6F04A-5146-378D-1823-A825788BCB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32" y="4768783"/>
            <a:ext cx="2360996" cy="156867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D3462DB-8553-F7BC-CCA9-B77A86D2FB35}"/>
              </a:ext>
            </a:extLst>
          </p:cNvPr>
          <p:cNvSpPr txBox="1"/>
          <p:nvPr/>
        </p:nvSpPr>
        <p:spPr>
          <a:xfrm>
            <a:off x="9325154" y="734331"/>
            <a:ext cx="2613804" cy="5940088"/>
          </a:xfrm>
          <a:prstGeom prst="rect">
            <a:avLst/>
          </a:prstGeom>
          <a:noFill/>
        </p:spPr>
        <p:txBody>
          <a:bodyPr wrap="square">
            <a:spAutoFit/>
          </a:bodyPr>
          <a:lstStyle/>
          <a:p>
            <a:pPr marL="171450" indent="-171450">
              <a:buFont typeface="Arial" panose="020B0604020202020204" pitchFamily="34" charset="0"/>
              <a:buChar char="•"/>
            </a:pPr>
            <a:r>
              <a:rPr lang="en-IN" sz="1000" dirty="0"/>
              <a:t>There is no considerable difference in days for both Defaulters and Non-defaulters.</a:t>
            </a:r>
          </a:p>
          <a:p>
            <a:pPr marL="171450" indent="-171450">
              <a:buFont typeface="Arial" panose="020B0604020202020204" pitchFamily="34" charset="0"/>
              <a:buChar char="•"/>
            </a:pPr>
            <a:r>
              <a:rPr lang="en-IN" sz="1000" dirty="0"/>
              <a:t>Laborers have applied the most for the loan in case of Defaulters and Non-Defaulters.</a:t>
            </a:r>
          </a:p>
          <a:p>
            <a:pPr marL="171450" indent="-171450">
              <a:buFont typeface="Arial" panose="020B0604020202020204" pitchFamily="34" charset="0"/>
              <a:buChar char="•"/>
            </a:pPr>
            <a:r>
              <a:rPr lang="en-IN" sz="1000" dirty="0"/>
              <a:t>Laborers being highest followed by Cleaning Staff have high risk to default.</a:t>
            </a:r>
          </a:p>
          <a:p>
            <a:pPr marL="171450" indent="-171450">
              <a:buFont typeface="Arial" panose="020B0604020202020204" pitchFamily="34" charset="0"/>
              <a:buChar char="•"/>
            </a:pPr>
            <a:r>
              <a:rPr lang="en-IN" sz="1000" dirty="0"/>
              <a:t>From the bar chart, it is clear that Most of the clients own a house or living in a apartment for both Defaulters and Non-Defaulters.</a:t>
            </a:r>
          </a:p>
          <a:p>
            <a:pPr marL="171450" indent="-171450">
              <a:buFont typeface="Arial" panose="020B0604020202020204" pitchFamily="34" charset="0"/>
              <a:buChar char="•"/>
            </a:pPr>
            <a:r>
              <a:rPr lang="en-IN" sz="1000" dirty="0"/>
              <a:t>Married Clients seems to be applied most for the loan compared to others for both Defaulters and Non-Defaulters.</a:t>
            </a:r>
          </a:p>
          <a:p>
            <a:pPr marL="171450" indent="-171450">
              <a:buFont typeface="Arial" panose="020B0604020202020204" pitchFamily="34" charset="0"/>
              <a:buChar char="•"/>
            </a:pPr>
            <a:r>
              <a:rPr lang="en-IN" sz="1000" dirty="0"/>
              <a:t>In case of </a:t>
            </a:r>
            <a:r>
              <a:rPr lang="en-IN" sz="1000" dirty="0" err="1"/>
              <a:t>Defaulters,Clients</a:t>
            </a:r>
            <a:r>
              <a:rPr lang="en-IN" sz="1000" dirty="0"/>
              <a:t> having single relationship are less risky</a:t>
            </a:r>
          </a:p>
          <a:p>
            <a:pPr marL="171450" indent="-171450">
              <a:buFont typeface="Arial" panose="020B0604020202020204" pitchFamily="34" charset="0"/>
              <a:buChar char="•"/>
            </a:pPr>
            <a:r>
              <a:rPr lang="en-IN" sz="1000" dirty="0"/>
              <a:t>In case of Defaulters, Widows shows Minimal risk.</a:t>
            </a:r>
          </a:p>
          <a:p>
            <a:pPr marL="171450" indent="-171450">
              <a:buFont typeface="Arial" panose="020B0604020202020204" pitchFamily="34" charset="0"/>
              <a:buChar char="•"/>
            </a:pPr>
            <a:r>
              <a:rPr lang="en-IN" sz="1000" dirty="0"/>
              <a:t>Clients having education Secondary or Secondary Special are more </a:t>
            </a:r>
            <a:r>
              <a:rPr lang="en-IN" sz="1000" dirty="0" err="1"/>
              <a:t>likey</a:t>
            </a:r>
            <a:r>
              <a:rPr lang="en-IN" sz="1000" dirty="0"/>
              <a:t> to apply for the loan.</a:t>
            </a:r>
          </a:p>
          <a:p>
            <a:pPr marL="171450" indent="-171450">
              <a:buFont typeface="Arial" panose="020B0604020202020204" pitchFamily="34" charset="0"/>
              <a:buChar char="•"/>
            </a:pPr>
            <a:r>
              <a:rPr lang="en-IN" sz="1000" dirty="0"/>
              <a:t>Clients having education Secondary or Secondary Special have higher risk to </a:t>
            </a:r>
            <a:r>
              <a:rPr lang="en-IN" sz="1000" dirty="0" err="1"/>
              <a:t>default.Other</a:t>
            </a:r>
            <a:r>
              <a:rPr lang="en-IN" sz="1000" dirty="0"/>
              <a:t> education types have minimal risk.</a:t>
            </a:r>
          </a:p>
          <a:p>
            <a:pPr marL="171450" indent="-171450">
              <a:buFont typeface="Arial" panose="020B0604020202020204" pitchFamily="34" charset="0"/>
              <a:buChar char="•"/>
            </a:pPr>
            <a:r>
              <a:rPr lang="en-IN" sz="1000" dirty="0"/>
              <a:t>Clients who applied for loans were getting income by Working Professional are more likely to apply for the loan, highest being the Working class category .</a:t>
            </a:r>
          </a:p>
          <a:p>
            <a:pPr marL="171450" indent="-171450">
              <a:buFont typeface="Arial" panose="020B0604020202020204" pitchFamily="34" charset="0"/>
              <a:buChar char="•"/>
            </a:pPr>
            <a:r>
              <a:rPr lang="en-IN" sz="1000" dirty="0"/>
              <a:t>State servant are less likely to apply for loan .</a:t>
            </a:r>
          </a:p>
          <a:p>
            <a:pPr marL="171450" indent="-171450">
              <a:buFont typeface="Arial" panose="020B0604020202020204" pitchFamily="34" charset="0"/>
              <a:buChar char="•"/>
            </a:pPr>
            <a:r>
              <a:rPr lang="en-IN" sz="1000" dirty="0"/>
              <a:t>Working category have high risk to default.</a:t>
            </a:r>
          </a:p>
          <a:p>
            <a:pPr marL="171450" indent="-171450">
              <a:buFont typeface="Arial" panose="020B0604020202020204" pitchFamily="34" charset="0"/>
              <a:buChar char="•"/>
            </a:pPr>
            <a:r>
              <a:rPr lang="en-IN" sz="1000" dirty="0"/>
              <a:t>State Servant is at Minimal risk to default.</a:t>
            </a:r>
          </a:p>
          <a:p>
            <a:pPr marL="171450" indent="-171450">
              <a:buFont typeface="Arial" panose="020B0604020202020204" pitchFamily="34" charset="0"/>
              <a:buChar char="•"/>
            </a:pPr>
            <a:r>
              <a:rPr lang="en-IN" sz="1000" dirty="0"/>
              <a:t>Most of the clients have applied for Cash Loan while **very small proportion ** have applied for Revolving loan for both Defaulters as well as Non-defaulters.</a:t>
            </a:r>
          </a:p>
          <a:p>
            <a:pPr marL="171450" indent="-171450">
              <a:buFont typeface="Arial" panose="020B0604020202020204" pitchFamily="34" charset="0"/>
              <a:buChar char="•"/>
            </a:pPr>
            <a:r>
              <a:rPr lang="en-IN" sz="1000" dirty="0"/>
              <a:t>Clients who owns a realty have applied the most for the loan.</a:t>
            </a:r>
          </a:p>
        </p:txBody>
      </p:sp>
      <p:pic>
        <p:nvPicPr>
          <p:cNvPr id="1035" name="Picture 11">
            <a:extLst>
              <a:ext uri="{FF2B5EF4-FFF2-40B4-BE49-F238E27FC236}">
                <a16:creationId xmlns:a16="http://schemas.microsoft.com/office/drawing/2014/main" id="{7F818E51-6306-1CFF-376E-7FE060FADD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8308" y="4802981"/>
            <a:ext cx="2373224" cy="1554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114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D1D1DD-7E13-F848-A1D9-2B080D281DEC}"/>
              </a:ext>
            </a:extLst>
          </p:cNvPr>
          <p:cNvSpPr/>
          <p:nvPr/>
        </p:nvSpPr>
        <p:spPr>
          <a:xfrm>
            <a:off x="6447294" y="0"/>
            <a:ext cx="5744706" cy="6858000"/>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689ABE67-A7D5-3551-EF21-90C87A094D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24" y="336162"/>
            <a:ext cx="2915728" cy="16195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D3FA5EB-5D2B-BC35-1D8A-DD418FBEE1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7654" y="336162"/>
            <a:ext cx="3079630" cy="15935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3B76877-BFCB-8676-4FBA-0B67438DDF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39" y="2024768"/>
            <a:ext cx="2976113" cy="15822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52835508-1F45-20B1-745A-91140B14B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762" y="1998720"/>
            <a:ext cx="2976113" cy="16438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2FF2A1-E956-48C1-4561-4473ED927303}"/>
              </a:ext>
            </a:extLst>
          </p:cNvPr>
          <p:cNvSpPr txBox="1"/>
          <p:nvPr/>
        </p:nvSpPr>
        <p:spPr>
          <a:xfrm>
            <a:off x="154325" y="3711567"/>
            <a:ext cx="6098874" cy="1015663"/>
          </a:xfrm>
          <a:prstGeom prst="rect">
            <a:avLst/>
          </a:prstGeom>
          <a:noFill/>
        </p:spPr>
        <p:txBody>
          <a:bodyPr wrap="square">
            <a:spAutoFit/>
          </a:bodyPr>
          <a:lstStyle/>
          <a:p>
            <a:pPr marL="171450" indent="-171450" algn="l">
              <a:buFont typeface="Arial" panose="020B0604020202020204" pitchFamily="34" charset="0"/>
              <a:buChar char="•"/>
            </a:pPr>
            <a:r>
              <a:rPr lang="en-US" sz="1000" b="0" i="0" dirty="0">
                <a:effectLst/>
              </a:rPr>
              <a:t>People with target one has largely staggered income as compared to target zero. Dist. plot clearly shows that the shape in Income total, Annuity, Credit and Good Price are similar for Target 0 and similar for Target 1.</a:t>
            </a:r>
          </a:p>
          <a:p>
            <a:pPr marL="171450" indent="-171450" algn="l">
              <a:buFont typeface="Arial" panose="020B0604020202020204" pitchFamily="34" charset="0"/>
              <a:buChar char="•"/>
            </a:pPr>
            <a:r>
              <a:rPr lang="en-US" sz="1000" b="0" i="0" dirty="0">
                <a:effectLst/>
              </a:rPr>
              <a:t>The plots are also highlighting that people who have difficulty in paying back loans with respect to their income, loan amount, price of goods against which loan is procured and Annuity.</a:t>
            </a:r>
          </a:p>
          <a:p>
            <a:pPr marL="171450" indent="-171450" algn="l">
              <a:buFont typeface="Arial" panose="020B0604020202020204" pitchFamily="34" charset="0"/>
              <a:buChar char="•"/>
            </a:pPr>
            <a:r>
              <a:rPr lang="en-US" sz="1000" b="0" i="0" dirty="0">
                <a:effectLst/>
              </a:rPr>
              <a:t>Dist. plot highlights the curve shape which is wider for Target 1 in comparison to Target 0 which is narrower with well defined edges.</a:t>
            </a:r>
          </a:p>
        </p:txBody>
      </p:sp>
      <p:pic>
        <p:nvPicPr>
          <p:cNvPr id="2058" name="Picture 10">
            <a:extLst>
              <a:ext uri="{FF2B5EF4-FFF2-40B4-BE49-F238E27FC236}">
                <a16:creationId xmlns:a16="http://schemas.microsoft.com/office/drawing/2014/main" id="{02E368FC-8E5B-6C4E-20A9-BB1EB05208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986" y="4831806"/>
            <a:ext cx="2790766" cy="180914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7F315C1-9E5A-B3AD-CFB1-292CB09D5626}"/>
              </a:ext>
            </a:extLst>
          </p:cNvPr>
          <p:cNvSpPr txBox="1"/>
          <p:nvPr/>
        </p:nvSpPr>
        <p:spPr>
          <a:xfrm>
            <a:off x="6491379" y="119532"/>
            <a:ext cx="5622982" cy="4647426"/>
          </a:xfrm>
          <a:prstGeom prst="rect">
            <a:avLst/>
          </a:prstGeom>
          <a:noFill/>
        </p:spPr>
        <p:txBody>
          <a:bodyPr wrap="square">
            <a:spAutoFit/>
          </a:bodyPr>
          <a:lstStyle/>
          <a:p>
            <a:r>
              <a:rPr lang="en-IN" sz="1200" b="1" dirty="0">
                <a:solidFill>
                  <a:schemeClr val="bg1"/>
                </a:solidFill>
              </a:rPr>
              <a:t>INCOME AMOUNT VS EDUCATION STATUS</a:t>
            </a:r>
          </a:p>
          <a:p>
            <a:endParaRPr lang="en-IN" sz="1000" dirty="0">
              <a:solidFill>
                <a:schemeClr val="bg1"/>
              </a:solidFill>
            </a:endParaRPr>
          </a:p>
          <a:p>
            <a:endParaRPr lang="en-IN" sz="1000" dirty="0">
              <a:solidFill>
                <a:schemeClr val="bg1"/>
              </a:solidFill>
            </a:endParaRPr>
          </a:p>
          <a:p>
            <a:pPr marL="171450" indent="-171450">
              <a:buFont typeface="Arial" panose="020B0604020202020204" pitchFamily="34" charset="0"/>
              <a:buChar char="•"/>
            </a:pPr>
            <a:r>
              <a:rPr lang="en-IN" sz="1000" dirty="0">
                <a:solidFill>
                  <a:schemeClr val="bg1"/>
                </a:solidFill>
              </a:rPr>
              <a:t>Widow Client with Academic degree have a very few outliers and doesn't have First and Third </a:t>
            </a:r>
            <a:r>
              <a:rPr lang="en-IN" sz="1000" dirty="0" err="1">
                <a:solidFill>
                  <a:schemeClr val="bg1"/>
                </a:solidFill>
              </a:rPr>
              <a:t>quartile.Also</a:t>
            </a:r>
            <a:r>
              <a:rPr lang="en-IN" sz="1000" dirty="0">
                <a:solidFill>
                  <a:schemeClr val="bg1"/>
                </a:solidFill>
              </a:rPr>
              <a:t> Clients with all type of family status having academic degree have very less outliers as compared to other type of education.</a:t>
            </a:r>
          </a:p>
          <a:p>
            <a:pPr marL="171450" indent="-171450">
              <a:buFont typeface="Arial" panose="020B0604020202020204" pitchFamily="34" charset="0"/>
              <a:buChar char="•"/>
            </a:pPr>
            <a:endParaRPr lang="en-IN" sz="1000" dirty="0">
              <a:solidFill>
                <a:schemeClr val="bg1"/>
              </a:solidFill>
            </a:endParaRPr>
          </a:p>
          <a:p>
            <a:pPr marL="171450" indent="-171450">
              <a:buFont typeface="Arial" panose="020B0604020202020204" pitchFamily="34" charset="0"/>
              <a:buChar char="•"/>
            </a:pPr>
            <a:r>
              <a:rPr lang="en-IN" sz="1000" dirty="0">
                <a:solidFill>
                  <a:schemeClr val="bg1"/>
                </a:solidFill>
              </a:rPr>
              <a:t>Income of the clients with all type of family status having rest of the education type lie Below the First quartile i.e. 25%</a:t>
            </a:r>
          </a:p>
          <a:p>
            <a:pPr marL="171450" indent="-171450">
              <a:buFont typeface="Arial" panose="020B0604020202020204" pitchFamily="34" charset="0"/>
              <a:buChar char="•"/>
            </a:pPr>
            <a:endParaRPr lang="en-IN" sz="1000" dirty="0">
              <a:solidFill>
                <a:schemeClr val="bg1"/>
              </a:solidFill>
            </a:endParaRPr>
          </a:p>
          <a:p>
            <a:pPr marL="171450" indent="-171450">
              <a:buFont typeface="Arial" panose="020B0604020202020204" pitchFamily="34" charset="0"/>
              <a:buChar char="•"/>
            </a:pPr>
            <a:r>
              <a:rPr lang="en-IN" sz="1000" dirty="0">
                <a:solidFill>
                  <a:schemeClr val="bg1"/>
                </a:solidFill>
              </a:rPr>
              <a:t>Clients having Higher Education, Incomplete Higher Education, Lower Secondary Education and Secondary/Secondary Special have a higher number of outliers.</a:t>
            </a:r>
          </a:p>
          <a:p>
            <a:pPr marL="171450" indent="-171450">
              <a:buFont typeface="Arial" panose="020B0604020202020204" pitchFamily="34" charset="0"/>
              <a:buChar char="•"/>
            </a:pPr>
            <a:endParaRPr lang="en-IN" sz="1000" dirty="0">
              <a:solidFill>
                <a:schemeClr val="bg1"/>
              </a:solidFill>
            </a:endParaRPr>
          </a:p>
          <a:p>
            <a:pPr marL="171450" indent="-171450">
              <a:buFont typeface="Arial" panose="020B0604020202020204" pitchFamily="34" charset="0"/>
              <a:buChar char="•"/>
            </a:pPr>
            <a:r>
              <a:rPr lang="en-IN" sz="1000" dirty="0">
                <a:solidFill>
                  <a:schemeClr val="bg1"/>
                </a:solidFill>
              </a:rPr>
              <a:t>From the above figure we can say that, some of the clients having Higher Education tend to have highest Income compared to others.</a:t>
            </a:r>
          </a:p>
          <a:p>
            <a:pPr marL="171450" indent="-171450">
              <a:buFont typeface="Arial" panose="020B0604020202020204" pitchFamily="34" charset="0"/>
              <a:buChar char="•"/>
            </a:pPr>
            <a:endParaRPr lang="en-IN" sz="1000" dirty="0">
              <a:solidFill>
                <a:schemeClr val="bg1"/>
              </a:solidFill>
            </a:endParaRPr>
          </a:p>
          <a:p>
            <a:pPr marL="171450" indent="-171450">
              <a:buFont typeface="Arial" panose="020B0604020202020204" pitchFamily="34" charset="0"/>
              <a:buChar char="•"/>
            </a:pPr>
            <a:r>
              <a:rPr lang="en-IN" sz="1000" dirty="0">
                <a:solidFill>
                  <a:schemeClr val="bg1"/>
                </a:solidFill>
              </a:rPr>
              <a:t>Though some of the clients who haven't completed their Higher Education tend to have higher Income.</a:t>
            </a:r>
          </a:p>
          <a:p>
            <a:pPr marL="171450" indent="-171450">
              <a:buFont typeface="Arial" panose="020B0604020202020204" pitchFamily="34" charset="0"/>
              <a:buChar char="•"/>
            </a:pPr>
            <a:endParaRPr lang="en-IN" sz="1000" dirty="0">
              <a:solidFill>
                <a:schemeClr val="bg1"/>
              </a:solidFill>
            </a:endParaRPr>
          </a:p>
          <a:p>
            <a:pPr marL="171450" indent="-171450">
              <a:buFont typeface="Arial" panose="020B0604020202020204" pitchFamily="34" charset="0"/>
              <a:buChar char="•"/>
            </a:pPr>
            <a:r>
              <a:rPr lang="en-IN" sz="1000" dirty="0">
                <a:solidFill>
                  <a:schemeClr val="bg1"/>
                </a:solidFill>
              </a:rPr>
              <a:t>Some of the clients having Secondary/Secondary </a:t>
            </a:r>
            <a:r>
              <a:rPr lang="en-IN" sz="1000" dirty="0" err="1">
                <a:solidFill>
                  <a:schemeClr val="bg1"/>
                </a:solidFill>
              </a:rPr>
              <a:t>Sepcial</a:t>
            </a:r>
            <a:r>
              <a:rPr lang="en-IN" sz="1000" dirty="0">
                <a:solidFill>
                  <a:schemeClr val="bg1"/>
                </a:solidFill>
              </a:rPr>
              <a:t> </a:t>
            </a:r>
            <a:r>
              <a:rPr lang="en-IN" sz="1000" dirty="0" err="1">
                <a:solidFill>
                  <a:schemeClr val="bg1"/>
                </a:solidFill>
              </a:rPr>
              <a:t>Eduacation</a:t>
            </a:r>
            <a:r>
              <a:rPr lang="en-IN" sz="1000" dirty="0">
                <a:solidFill>
                  <a:schemeClr val="bg1"/>
                </a:solidFill>
              </a:rPr>
              <a:t> tend to have higher income.</a:t>
            </a:r>
          </a:p>
          <a:p>
            <a:endParaRPr lang="en-IN" sz="1000" dirty="0">
              <a:solidFill>
                <a:schemeClr val="bg1"/>
              </a:solidFill>
            </a:endParaRPr>
          </a:p>
          <a:p>
            <a:r>
              <a:rPr lang="en-IN" sz="1400" b="1" dirty="0">
                <a:solidFill>
                  <a:schemeClr val="bg1"/>
                </a:solidFill>
              </a:rPr>
              <a:t>CREDIT VS EDUCATION</a:t>
            </a:r>
          </a:p>
          <a:p>
            <a:endParaRPr lang="en-IN" sz="1000" dirty="0">
              <a:solidFill>
                <a:schemeClr val="bg1"/>
              </a:solidFill>
            </a:endParaRPr>
          </a:p>
          <a:p>
            <a:pPr marL="171450" indent="-171450" algn="l">
              <a:buFont typeface="Arial" panose="020B0604020202020204" pitchFamily="34" charset="0"/>
              <a:buChar char="•"/>
            </a:pPr>
            <a:r>
              <a:rPr lang="en-US" sz="1000" b="0" i="0" dirty="0">
                <a:solidFill>
                  <a:schemeClr val="bg1"/>
                </a:solidFill>
                <a:effectLst/>
                <a:latin typeface="system-ui"/>
              </a:rPr>
              <a:t>Clients with different </a:t>
            </a:r>
            <a:r>
              <a:rPr lang="en-US" sz="1000" b="1" i="0" dirty="0">
                <a:solidFill>
                  <a:schemeClr val="bg1"/>
                </a:solidFill>
                <a:effectLst/>
                <a:latin typeface="system-ui"/>
              </a:rPr>
              <a:t>Education</a:t>
            </a:r>
            <a:r>
              <a:rPr lang="en-US" sz="1000" b="0" i="0" dirty="0">
                <a:solidFill>
                  <a:schemeClr val="bg1"/>
                </a:solidFill>
                <a:effectLst/>
                <a:latin typeface="system-ui"/>
              </a:rPr>
              <a:t> type except </a:t>
            </a:r>
            <a:r>
              <a:rPr lang="en-US" sz="1000" b="1" i="0" dirty="0">
                <a:solidFill>
                  <a:schemeClr val="bg1"/>
                </a:solidFill>
                <a:effectLst/>
                <a:latin typeface="system-ui"/>
              </a:rPr>
              <a:t>Academic degree</a:t>
            </a:r>
            <a:r>
              <a:rPr lang="en-US" sz="1000" b="0" i="0" dirty="0">
                <a:solidFill>
                  <a:schemeClr val="bg1"/>
                </a:solidFill>
                <a:effectLst/>
                <a:latin typeface="system-ui"/>
              </a:rPr>
              <a:t> have large number of outliers</a:t>
            </a:r>
          </a:p>
          <a:p>
            <a:pPr marL="171450" indent="-171450" algn="l">
              <a:buFont typeface="Arial" panose="020B0604020202020204" pitchFamily="34" charset="0"/>
              <a:buChar char="•"/>
            </a:pPr>
            <a:r>
              <a:rPr lang="en-US" sz="1000" b="0" i="0" dirty="0">
                <a:solidFill>
                  <a:schemeClr val="bg1"/>
                </a:solidFill>
                <a:effectLst/>
                <a:latin typeface="system-ui"/>
              </a:rPr>
              <a:t>Most of the population i.e. </a:t>
            </a:r>
            <a:r>
              <a:rPr lang="en-US" sz="1000" b="0" i="0" dirty="0" err="1">
                <a:solidFill>
                  <a:schemeClr val="bg1"/>
                </a:solidFill>
                <a:effectLst/>
                <a:latin typeface="system-ui"/>
              </a:rPr>
              <a:t>cliends</a:t>
            </a:r>
            <a:r>
              <a:rPr lang="en-US" sz="1000" b="0" i="0" dirty="0">
                <a:solidFill>
                  <a:schemeClr val="bg1"/>
                </a:solidFill>
                <a:effectLst/>
                <a:latin typeface="system-ui"/>
              </a:rPr>
              <a:t> </a:t>
            </a:r>
            <a:r>
              <a:rPr lang="en-US" sz="1000" b="1" i="0" dirty="0">
                <a:solidFill>
                  <a:schemeClr val="bg1"/>
                </a:solidFill>
                <a:effectLst/>
                <a:latin typeface="system-ui"/>
              </a:rPr>
              <a:t>credit amounts</a:t>
            </a:r>
            <a:r>
              <a:rPr lang="en-US" sz="1000" b="0" i="0" dirty="0">
                <a:solidFill>
                  <a:schemeClr val="bg1"/>
                </a:solidFill>
                <a:effectLst/>
                <a:latin typeface="system-ui"/>
              </a:rPr>
              <a:t> lie below </a:t>
            </a:r>
            <a:r>
              <a:rPr lang="en-US" sz="1000" b="1" i="0" dirty="0">
                <a:solidFill>
                  <a:schemeClr val="bg1"/>
                </a:solidFill>
                <a:effectLst/>
                <a:latin typeface="system-ui"/>
              </a:rPr>
              <a:t>25%.</a:t>
            </a:r>
            <a:endParaRPr lang="en-US" sz="1000" b="0" i="0" dirty="0">
              <a:solidFill>
                <a:schemeClr val="bg1"/>
              </a:solidFill>
              <a:effectLst/>
              <a:latin typeface="system-ui"/>
            </a:endParaRPr>
          </a:p>
          <a:p>
            <a:pPr marL="171450" indent="-171450" algn="l">
              <a:buFont typeface="Arial" panose="020B0604020202020204" pitchFamily="34" charset="0"/>
              <a:buChar char="•"/>
            </a:pPr>
            <a:r>
              <a:rPr lang="en-US" sz="1000" b="0" i="0" dirty="0">
                <a:solidFill>
                  <a:schemeClr val="bg1"/>
                </a:solidFill>
                <a:effectLst/>
                <a:latin typeface="system-ui"/>
              </a:rPr>
              <a:t>Clients with </a:t>
            </a:r>
            <a:r>
              <a:rPr lang="en-US" sz="1000" b="1" i="0" dirty="0">
                <a:solidFill>
                  <a:schemeClr val="bg1"/>
                </a:solidFill>
                <a:effectLst/>
                <a:latin typeface="system-ui"/>
              </a:rPr>
              <a:t>Academic degree</a:t>
            </a:r>
            <a:r>
              <a:rPr lang="en-US" sz="1000" b="0" i="0" dirty="0">
                <a:solidFill>
                  <a:schemeClr val="bg1"/>
                </a:solidFill>
                <a:effectLst/>
                <a:latin typeface="system-ui"/>
              </a:rPr>
              <a:t> and who is a widow tend to take </a:t>
            </a:r>
            <a:r>
              <a:rPr lang="en-US" sz="1000" b="1" i="0" dirty="0">
                <a:solidFill>
                  <a:schemeClr val="bg1"/>
                </a:solidFill>
                <a:effectLst/>
                <a:latin typeface="system-ui"/>
              </a:rPr>
              <a:t>higher</a:t>
            </a:r>
            <a:r>
              <a:rPr lang="en-US" sz="1000" b="0" i="0" dirty="0">
                <a:solidFill>
                  <a:schemeClr val="bg1"/>
                </a:solidFill>
                <a:effectLst/>
                <a:latin typeface="system-ui"/>
              </a:rPr>
              <a:t> credit loan.</a:t>
            </a:r>
          </a:p>
          <a:p>
            <a:pPr marL="171450" indent="-171450" algn="l">
              <a:buFont typeface="Arial" panose="020B0604020202020204" pitchFamily="34" charset="0"/>
              <a:buChar char="•"/>
            </a:pPr>
            <a:r>
              <a:rPr lang="en-US" sz="1000" b="0" i="0" dirty="0">
                <a:solidFill>
                  <a:schemeClr val="bg1"/>
                </a:solidFill>
                <a:effectLst/>
                <a:latin typeface="system-ui"/>
              </a:rPr>
              <a:t>Some of the clients with Higher Education, Incomplete Higher Education, Lower Secondary Education and Secondary/Secondary Special </a:t>
            </a:r>
            <a:r>
              <a:rPr lang="en-US" sz="1000" b="0" i="0" dirty="0" err="1">
                <a:solidFill>
                  <a:schemeClr val="bg1"/>
                </a:solidFill>
                <a:effectLst/>
                <a:latin typeface="system-ui"/>
              </a:rPr>
              <a:t>Eduacation</a:t>
            </a:r>
            <a:r>
              <a:rPr lang="en-US" sz="1000" b="0" i="0" dirty="0">
                <a:solidFill>
                  <a:schemeClr val="bg1"/>
                </a:solidFill>
                <a:effectLst/>
                <a:latin typeface="system-ui"/>
              </a:rPr>
              <a:t> are more likely to take </a:t>
            </a:r>
            <a:r>
              <a:rPr lang="en-US" sz="1000" b="1" i="0" dirty="0">
                <a:solidFill>
                  <a:schemeClr val="bg1"/>
                </a:solidFill>
                <a:effectLst/>
                <a:latin typeface="system-ui"/>
              </a:rPr>
              <a:t>high amount of credit loan.</a:t>
            </a:r>
            <a:endParaRPr lang="en-US" sz="1000" b="0" i="0" dirty="0">
              <a:solidFill>
                <a:schemeClr val="bg1"/>
              </a:solidFill>
              <a:effectLst/>
              <a:latin typeface="system-ui"/>
            </a:endParaRPr>
          </a:p>
          <a:p>
            <a:endParaRPr lang="en-IN" sz="1000" dirty="0">
              <a:solidFill>
                <a:schemeClr val="bg1"/>
              </a:solidFill>
            </a:endParaRPr>
          </a:p>
        </p:txBody>
      </p:sp>
      <p:pic>
        <p:nvPicPr>
          <p:cNvPr id="2061" name="Picture 13">
            <a:extLst>
              <a:ext uri="{FF2B5EF4-FFF2-40B4-BE49-F238E27FC236}">
                <a16:creationId xmlns:a16="http://schemas.microsoft.com/office/drawing/2014/main" id="{0D759F76-53F0-7F3D-1FF2-6B9FDED1C79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7707"/>
          <a:stretch/>
        </p:blipFill>
        <p:spPr bwMode="auto">
          <a:xfrm>
            <a:off x="3181033" y="4749123"/>
            <a:ext cx="2790766" cy="1969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2053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5C906BA-EC39-0FBB-261D-97D69792C647}"/>
              </a:ext>
            </a:extLst>
          </p:cNvPr>
          <p:cNvSpPr txBox="1"/>
          <p:nvPr/>
        </p:nvSpPr>
        <p:spPr>
          <a:xfrm>
            <a:off x="127240" y="94692"/>
            <a:ext cx="2452058" cy="369332"/>
          </a:xfrm>
          <a:prstGeom prst="rect">
            <a:avLst/>
          </a:prstGeom>
          <a:noFill/>
          <a:ln>
            <a:solidFill>
              <a:schemeClr val="tx1">
                <a:lumMod val="65000"/>
                <a:lumOff val="35000"/>
              </a:schemeClr>
            </a:solidFill>
          </a:ln>
        </p:spPr>
        <p:txBody>
          <a:bodyPr wrap="square">
            <a:spAutoFit/>
          </a:bodyPr>
          <a:lstStyle/>
          <a:p>
            <a:r>
              <a:rPr lang="en-IN" sz="1800" b="1" dirty="0"/>
              <a:t>DATA PREPROCESSING</a:t>
            </a:r>
            <a:endParaRPr lang="en-IN" dirty="0"/>
          </a:p>
        </p:txBody>
      </p:sp>
      <p:sp>
        <p:nvSpPr>
          <p:cNvPr id="11" name="TextBox 10">
            <a:extLst>
              <a:ext uri="{FF2B5EF4-FFF2-40B4-BE49-F238E27FC236}">
                <a16:creationId xmlns:a16="http://schemas.microsoft.com/office/drawing/2014/main" id="{53D5CD69-344F-5974-606B-B48CDA1302C9}"/>
              </a:ext>
            </a:extLst>
          </p:cNvPr>
          <p:cNvSpPr txBox="1"/>
          <p:nvPr/>
        </p:nvSpPr>
        <p:spPr>
          <a:xfrm>
            <a:off x="66855" y="5011947"/>
            <a:ext cx="3995602" cy="1384995"/>
          </a:xfrm>
          <a:prstGeom prst="rect">
            <a:avLst/>
          </a:prstGeom>
          <a:noFill/>
        </p:spPr>
        <p:txBody>
          <a:bodyPr wrap="square" rtlCol="0">
            <a:spAutoFit/>
          </a:bodyPr>
          <a:lstStyle/>
          <a:p>
            <a:pPr marL="171450" indent="-171450">
              <a:buFont typeface="Wingdings" panose="05000000000000000000" pitchFamily="2" charset="2"/>
              <a:buChar char="§"/>
            </a:pPr>
            <a:r>
              <a:rPr lang="en-IN" sz="1200" dirty="0"/>
              <a:t>50 columns had more than 30% or more missing values</a:t>
            </a:r>
          </a:p>
          <a:p>
            <a:pPr marL="171450" indent="-171450">
              <a:buFont typeface="Wingdings" panose="05000000000000000000" pitchFamily="2" charset="2"/>
              <a:buChar char="§"/>
            </a:pPr>
            <a:r>
              <a:rPr lang="en-IN" sz="1200" dirty="0"/>
              <a:t>Base Model removed columns with null value % more than 35 % </a:t>
            </a:r>
          </a:p>
          <a:p>
            <a:pPr marL="171450" indent="-171450">
              <a:buFont typeface="Wingdings" panose="05000000000000000000" pitchFamily="2" charset="2"/>
              <a:buChar char="§"/>
            </a:pPr>
            <a:r>
              <a:rPr lang="en-IN" sz="1200" dirty="0"/>
              <a:t>Imputed these values with mean mode median</a:t>
            </a:r>
          </a:p>
          <a:p>
            <a:pPr marL="171450" indent="-171450">
              <a:buFont typeface="Wingdings" panose="05000000000000000000" pitchFamily="2" charset="2"/>
              <a:buChar char="§"/>
            </a:pPr>
            <a:r>
              <a:rPr lang="en-IN" sz="1200" dirty="0"/>
              <a:t>Final model- went with some unorthodox methods as well as standard methods </a:t>
            </a:r>
          </a:p>
          <a:p>
            <a:endParaRPr lang="en-IN" sz="1200" dirty="0"/>
          </a:p>
        </p:txBody>
      </p:sp>
      <p:pic>
        <p:nvPicPr>
          <p:cNvPr id="16" name="Picture 15">
            <a:extLst>
              <a:ext uri="{FF2B5EF4-FFF2-40B4-BE49-F238E27FC236}">
                <a16:creationId xmlns:a16="http://schemas.microsoft.com/office/drawing/2014/main" id="{02B656B5-E734-805D-0D3B-44133CB29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5223" y="944587"/>
            <a:ext cx="5803271" cy="5803271"/>
          </a:xfrm>
          <a:prstGeom prst="rect">
            <a:avLst/>
          </a:prstGeom>
        </p:spPr>
      </p:pic>
      <p:sp>
        <p:nvSpPr>
          <p:cNvPr id="17" name="Rectangle 16">
            <a:extLst>
              <a:ext uri="{FF2B5EF4-FFF2-40B4-BE49-F238E27FC236}">
                <a16:creationId xmlns:a16="http://schemas.microsoft.com/office/drawing/2014/main" id="{3F676193-EF04-E60D-DCBE-AD20AE6B43E0}"/>
              </a:ext>
            </a:extLst>
          </p:cNvPr>
          <p:cNvSpPr/>
          <p:nvPr/>
        </p:nvSpPr>
        <p:spPr>
          <a:xfrm>
            <a:off x="4287328" y="0"/>
            <a:ext cx="7904672" cy="6858000"/>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4EEEB057-4EC8-3180-A1BB-A4EC87C0EE5B}"/>
              </a:ext>
            </a:extLst>
          </p:cNvPr>
          <p:cNvSpPr txBox="1"/>
          <p:nvPr/>
        </p:nvSpPr>
        <p:spPr>
          <a:xfrm>
            <a:off x="4445546" y="142845"/>
            <a:ext cx="2615960" cy="369332"/>
          </a:xfrm>
          <a:prstGeom prst="rect">
            <a:avLst/>
          </a:prstGeom>
          <a:noFill/>
          <a:ln>
            <a:solidFill>
              <a:schemeClr val="bg1"/>
            </a:solidFill>
          </a:ln>
        </p:spPr>
        <p:txBody>
          <a:bodyPr wrap="square" rtlCol="0">
            <a:spAutoFit/>
          </a:bodyPr>
          <a:lstStyle/>
          <a:p>
            <a:r>
              <a:rPr lang="en-US" sz="1800" b="1" kern="0" dirty="0">
                <a:solidFill>
                  <a:schemeClr val="bg1"/>
                </a:solidFill>
                <a:effectLst/>
                <a:latin typeface="Calibri" panose="020F0502020204030204" pitchFamily="34" charset="0"/>
                <a:ea typeface="Calibri" panose="020F0502020204030204" pitchFamily="34" charset="0"/>
              </a:rPr>
              <a:t>HANDLING NULL VALUES</a:t>
            </a:r>
            <a:endParaRPr lang="en-IN" b="1" dirty="0">
              <a:solidFill>
                <a:schemeClr val="bg1"/>
              </a:solidFill>
            </a:endParaRPr>
          </a:p>
        </p:txBody>
      </p:sp>
      <p:sp>
        <p:nvSpPr>
          <p:cNvPr id="20" name="TextBox 19">
            <a:extLst>
              <a:ext uri="{FF2B5EF4-FFF2-40B4-BE49-F238E27FC236}">
                <a16:creationId xmlns:a16="http://schemas.microsoft.com/office/drawing/2014/main" id="{F83057D7-B641-9E8F-D1B8-7033E8F4C7FA}"/>
              </a:ext>
            </a:extLst>
          </p:cNvPr>
          <p:cNvSpPr txBox="1"/>
          <p:nvPr/>
        </p:nvSpPr>
        <p:spPr>
          <a:xfrm>
            <a:off x="4388572" y="760298"/>
            <a:ext cx="3573609" cy="6063198"/>
          </a:xfrm>
          <a:prstGeom prst="rect">
            <a:avLst/>
          </a:prstGeom>
          <a:noFill/>
          <a:ln>
            <a:solidFill>
              <a:schemeClr val="tx2">
                <a:lumMod val="40000"/>
                <a:lumOff val="60000"/>
              </a:schemeClr>
            </a:solidFill>
          </a:ln>
        </p:spPr>
        <p:txBody>
          <a:bodyPr wrap="square" rtlCol="0">
            <a:spAutoFit/>
          </a:bodyPr>
          <a:lstStyle/>
          <a:p>
            <a:r>
              <a:rPr lang="en-US" sz="1200" b="1" dirty="0">
                <a:solidFill>
                  <a:schemeClr val="bg1"/>
                </a:solidFill>
              </a:rPr>
              <a:t>1. OCCUPATION_TYPE</a:t>
            </a:r>
          </a:p>
          <a:p>
            <a:endParaRPr lang="en-US" sz="800" dirty="0">
              <a:solidFill>
                <a:schemeClr val="bg1"/>
              </a:solidFill>
            </a:endParaRPr>
          </a:p>
          <a:p>
            <a:endParaRPr lang="en-US" sz="800" dirty="0">
              <a:solidFill>
                <a:schemeClr val="bg1"/>
              </a:solidFill>
            </a:endParaRPr>
          </a:p>
          <a:p>
            <a:r>
              <a:rPr lang="en-US" sz="800" dirty="0">
                <a:solidFill>
                  <a:schemeClr val="bg1"/>
                </a:solidFill>
              </a:rPr>
              <a:t>AMT_INCOME_TOTAL            0.000000</a:t>
            </a:r>
          </a:p>
          <a:p>
            <a:r>
              <a:rPr lang="en-US" sz="800" dirty="0">
                <a:solidFill>
                  <a:schemeClr val="bg1"/>
                </a:solidFill>
              </a:rPr>
              <a:t>OCCUPATION_TYPE                31.345545</a:t>
            </a:r>
          </a:p>
          <a:p>
            <a:r>
              <a:rPr lang="en-US" sz="800" dirty="0">
                <a:solidFill>
                  <a:schemeClr val="bg1"/>
                </a:solidFill>
              </a:rPr>
              <a:t>ORGANIZATION_TYPE            0.000000</a:t>
            </a:r>
          </a:p>
          <a:p>
            <a:r>
              <a:rPr lang="en-US" sz="800" dirty="0">
                <a:solidFill>
                  <a:schemeClr val="bg1"/>
                </a:solidFill>
              </a:rPr>
              <a:t>NAME_INCOME_TYPE            0.000000</a:t>
            </a:r>
          </a:p>
          <a:p>
            <a:r>
              <a:rPr lang="en-US" sz="800" dirty="0">
                <a:solidFill>
                  <a:schemeClr val="bg1"/>
                </a:solidFill>
              </a:rPr>
              <a:t>NAME_EDUCATION_TYPE     0.000000</a:t>
            </a:r>
          </a:p>
          <a:p>
            <a:r>
              <a:rPr lang="en-US" sz="800" dirty="0">
                <a:solidFill>
                  <a:schemeClr val="bg1"/>
                </a:solidFill>
              </a:rPr>
              <a:t>DAYS_EMPLOYED                    0.000000</a:t>
            </a: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IN" sz="800" dirty="0">
              <a:solidFill>
                <a:schemeClr val="bg1"/>
              </a:solidFill>
            </a:endParaRPr>
          </a:p>
        </p:txBody>
      </p:sp>
      <p:pic>
        <p:nvPicPr>
          <p:cNvPr id="1027" name="Picture 3">
            <a:extLst>
              <a:ext uri="{FF2B5EF4-FFF2-40B4-BE49-F238E27FC236}">
                <a16:creationId xmlns:a16="http://schemas.microsoft.com/office/drawing/2014/main" id="{BB86631F-17FA-EEC2-5DF9-0122834A1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8572" y="2135033"/>
            <a:ext cx="1707428" cy="141847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648D820F-0789-84CF-0B15-D4C024C903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1963" y="2133535"/>
            <a:ext cx="1707428" cy="1418479"/>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831874EF-FFF5-7AC5-5592-4E4D735E97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8572" y="3650752"/>
            <a:ext cx="1707428" cy="141847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9F4FD8C8-03C3-54C4-C60F-CEB3C85C46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2855" y="3658351"/>
            <a:ext cx="1707428" cy="1418479"/>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a:extLst>
              <a:ext uri="{FF2B5EF4-FFF2-40B4-BE49-F238E27FC236}">
                <a16:creationId xmlns:a16="http://schemas.microsoft.com/office/drawing/2014/main" id="{09EDCFBB-E1E0-B79F-31E4-4AE53049A2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8572" y="5394648"/>
            <a:ext cx="1707428" cy="1373462"/>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a:extLst>
              <a:ext uri="{FF2B5EF4-FFF2-40B4-BE49-F238E27FC236}">
                <a16:creationId xmlns:a16="http://schemas.microsoft.com/office/drawing/2014/main" id="{8C7FB935-7EF0-9308-827B-287161EA8C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5933" y="5394187"/>
            <a:ext cx="1703458" cy="136712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DD60AB0-16B5-6883-E45B-6C382C354240}"/>
              </a:ext>
            </a:extLst>
          </p:cNvPr>
          <p:cNvSpPr txBox="1"/>
          <p:nvPr/>
        </p:nvSpPr>
        <p:spPr>
          <a:xfrm>
            <a:off x="4321717" y="5103735"/>
            <a:ext cx="3537674" cy="246221"/>
          </a:xfrm>
          <a:prstGeom prst="rect">
            <a:avLst/>
          </a:prstGeom>
          <a:noFill/>
        </p:spPr>
        <p:txBody>
          <a:bodyPr wrap="square">
            <a:spAutoFit/>
          </a:bodyPr>
          <a:lstStyle/>
          <a:p>
            <a:pPr algn="l"/>
            <a:r>
              <a:rPr lang="en-US" sz="1000" i="0" dirty="0">
                <a:solidFill>
                  <a:schemeClr val="bg1"/>
                </a:solidFill>
                <a:effectLst/>
              </a:rPr>
              <a:t>Filling missing values with random forest classifier</a:t>
            </a:r>
          </a:p>
        </p:txBody>
      </p:sp>
      <p:sp>
        <p:nvSpPr>
          <p:cNvPr id="23" name="TextBox 22">
            <a:extLst>
              <a:ext uri="{FF2B5EF4-FFF2-40B4-BE49-F238E27FC236}">
                <a16:creationId xmlns:a16="http://schemas.microsoft.com/office/drawing/2014/main" id="{4574B2C0-8884-28E8-7BF5-487AA3D076D0}"/>
              </a:ext>
            </a:extLst>
          </p:cNvPr>
          <p:cNvSpPr txBox="1"/>
          <p:nvPr/>
        </p:nvSpPr>
        <p:spPr>
          <a:xfrm>
            <a:off x="8028157" y="110142"/>
            <a:ext cx="4036603" cy="4093428"/>
          </a:xfrm>
          <a:prstGeom prst="rect">
            <a:avLst/>
          </a:prstGeom>
          <a:noFill/>
          <a:ln>
            <a:solidFill>
              <a:schemeClr val="tx2">
                <a:lumMod val="40000"/>
                <a:lumOff val="60000"/>
              </a:schemeClr>
            </a:solidFill>
          </a:ln>
        </p:spPr>
        <p:txBody>
          <a:bodyPr wrap="square" rtlCol="0">
            <a:spAutoFit/>
          </a:bodyPr>
          <a:lstStyle/>
          <a:p>
            <a:r>
              <a:rPr lang="en-US" sz="1200" b="1" dirty="0">
                <a:solidFill>
                  <a:schemeClr val="bg1"/>
                </a:solidFill>
              </a:rPr>
              <a:t>2. </a:t>
            </a:r>
            <a:r>
              <a:rPr lang="en-IN" sz="1200" b="1" i="0" dirty="0">
                <a:solidFill>
                  <a:schemeClr val="bg1"/>
                </a:solidFill>
                <a:effectLst/>
                <a:latin typeface="system-ui"/>
              </a:rPr>
              <a:t>OWN_CAR_AGE</a:t>
            </a:r>
            <a:endParaRPr lang="en-US" sz="1200" b="1" dirty="0">
              <a:solidFill>
                <a:schemeClr val="bg1"/>
              </a:solidFill>
            </a:endParaRPr>
          </a:p>
          <a:p>
            <a:endParaRPr lang="en-US" sz="800" dirty="0">
              <a:solidFill>
                <a:schemeClr val="bg1"/>
              </a:solidFill>
            </a:endParaRPr>
          </a:p>
          <a:p>
            <a:r>
              <a:rPr lang="en-US" sz="800" b="1" i="0" dirty="0">
                <a:solidFill>
                  <a:schemeClr val="bg1"/>
                </a:solidFill>
                <a:effectLst/>
                <a:latin typeface="system-ui"/>
              </a:rPr>
              <a:t>RELATIONSHIP BETWEEN "FLAG_OWN_CAR" and "OWN_CAR_AGE"</a:t>
            </a: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r>
              <a:rPr lang="en-US" sz="800" dirty="0">
                <a:solidFill>
                  <a:schemeClr val="bg1"/>
                </a:solidFill>
              </a:rPr>
              <a:t>There were 5 missing values for customers who owned car</a:t>
            </a:r>
          </a:p>
          <a:p>
            <a:r>
              <a:rPr lang="en-US" sz="800" dirty="0">
                <a:solidFill>
                  <a:schemeClr val="bg1"/>
                </a:solidFill>
              </a:rPr>
              <a:t>Logically collected related columns</a:t>
            </a:r>
          </a:p>
          <a:p>
            <a:r>
              <a:rPr lang="en-US" sz="800" dirty="0">
                <a:solidFill>
                  <a:schemeClr val="bg1"/>
                </a:solidFill>
              </a:rPr>
              <a:t>FLAG_OWN_CAR</a:t>
            </a:r>
          </a:p>
          <a:p>
            <a:r>
              <a:rPr lang="en-US" sz="800" dirty="0">
                <a:solidFill>
                  <a:schemeClr val="bg1"/>
                </a:solidFill>
              </a:rPr>
              <a:t>OWN_CAR_AGE</a:t>
            </a:r>
          </a:p>
          <a:p>
            <a:r>
              <a:rPr lang="en-US" sz="800" dirty="0">
                <a:solidFill>
                  <a:schemeClr val="bg1"/>
                </a:solidFill>
              </a:rPr>
              <a:t>CODE_GENDER</a:t>
            </a:r>
          </a:p>
          <a:p>
            <a:r>
              <a:rPr lang="en-US" sz="800" dirty="0">
                <a:solidFill>
                  <a:schemeClr val="bg1"/>
                </a:solidFill>
              </a:rPr>
              <a:t>DAYS_BIRTH</a:t>
            </a:r>
          </a:p>
          <a:p>
            <a:r>
              <a:rPr lang="en-US" sz="800" dirty="0">
                <a:solidFill>
                  <a:schemeClr val="bg1"/>
                </a:solidFill>
              </a:rPr>
              <a:t>DAYS_EMPLOYED</a:t>
            </a:r>
          </a:p>
          <a:p>
            <a:r>
              <a:rPr lang="en-US" sz="800" dirty="0">
                <a:solidFill>
                  <a:schemeClr val="bg1"/>
                </a:solidFill>
              </a:rPr>
              <a:t>OCCUPATION_TYPE	</a:t>
            </a:r>
          </a:p>
          <a:p>
            <a:r>
              <a:rPr lang="en-US" sz="800" dirty="0">
                <a:solidFill>
                  <a:schemeClr val="bg1"/>
                </a:solidFill>
              </a:rPr>
              <a:t>CNT_FAM_MEMBERS</a:t>
            </a:r>
          </a:p>
          <a:p>
            <a:endParaRPr lang="en-US" sz="800" dirty="0">
              <a:solidFill>
                <a:schemeClr val="bg1"/>
              </a:solidFill>
            </a:endParaRPr>
          </a:p>
          <a:p>
            <a:r>
              <a:rPr lang="en-US" sz="800" dirty="0">
                <a:solidFill>
                  <a:schemeClr val="bg1"/>
                </a:solidFill>
              </a:rPr>
              <a:t>Predicted these 5 columns using regression imputation</a:t>
            </a:r>
          </a:p>
        </p:txBody>
      </p:sp>
      <p:graphicFrame>
        <p:nvGraphicFramePr>
          <p:cNvPr id="25" name="Chart 24">
            <a:extLst>
              <a:ext uri="{FF2B5EF4-FFF2-40B4-BE49-F238E27FC236}">
                <a16:creationId xmlns:a16="http://schemas.microsoft.com/office/drawing/2014/main" id="{1EEA6F48-FB02-F120-8A4C-1161A6B214EA}"/>
              </a:ext>
            </a:extLst>
          </p:cNvPr>
          <p:cNvGraphicFramePr>
            <a:graphicFrameLocks/>
          </p:cNvGraphicFramePr>
          <p:nvPr>
            <p:extLst>
              <p:ext uri="{D42A27DB-BD31-4B8C-83A1-F6EECF244321}">
                <p14:modId xmlns:p14="http://schemas.microsoft.com/office/powerpoint/2010/main" val="1438508602"/>
              </p:ext>
            </p:extLst>
          </p:nvPr>
        </p:nvGraphicFramePr>
        <p:xfrm>
          <a:off x="10131602" y="760298"/>
          <a:ext cx="1823632" cy="1733200"/>
        </p:xfrm>
        <a:graphic>
          <a:graphicData uri="http://schemas.openxmlformats.org/drawingml/2006/chart">
            <c:chart xmlns:c="http://schemas.openxmlformats.org/drawingml/2006/chart" xmlns:r="http://schemas.openxmlformats.org/officeDocument/2006/relationships" r:id="rId9"/>
          </a:graphicData>
        </a:graphic>
      </p:graphicFrame>
      <p:sp>
        <p:nvSpPr>
          <p:cNvPr id="29" name="TextBox 28">
            <a:extLst>
              <a:ext uri="{FF2B5EF4-FFF2-40B4-BE49-F238E27FC236}">
                <a16:creationId xmlns:a16="http://schemas.microsoft.com/office/drawing/2014/main" id="{7A003891-B7E9-795E-4C65-A93F01C99E18}"/>
              </a:ext>
            </a:extLst>
          </p:cNvPr>
          <p:cNvSpPr txBox="1"/>
          <p:nvPr/>
        </p:nvSpPr>
        <p:spPr>
          <a:xfrm>
            <a:off x="8022114" y="4313712"/>
            <a:ext cx="4035724" cy="2339102"/>
          </a:xfrm>
          <a:prstGeom prst="rect">
            <a:avLst/>
          </a:prstGeom>
          <a:noFill/>
          <a:ln>
            <a:solidFill>
              <a:srgbClr val="A8B5D6"/>
            </a:solidFill>
          </a:ln>
        </p:spPr>
        <p:txBody>
          <a:bodyPr wrap="square">
            <a:spAutoFit/>
          </a:bodyPr>
          <a:lstStyle/>
          <a:p>
            <a:pPr algn="l"/>
            <a:r>
              <a:rPr lang="en-IN" sz="1200" b="1" i="0" dirty="0">
                <a:solidFill>
                  <a:schemeClr val="bg1"/>
                </a:solidFill>
                <a:effectLst/>
              </a:rPr>
              <a:t>AMT_REQ_CREDIT_BUREAU</a:t>
            </a:r>
          </a:p>
          <a:p>
            <a:pPr algn="l"/>
            <a:endParaRPr lang="en-IN" sz="1200" b="1" dirty="0">
              <a:solidFill>
                <a:schemeClr val="bg1"/>
              </a:solidFill>
            </a:endParaRPr>
          </a:p>
          <a:p>
            <a:pPr algn="l"/>
            <a:r>
              <a:rPr lang="en-US" sz="1000" b="1" i="0" dirty="0">
                <a:solidFill>
                  <a:schemeClr val="bg1"/>
                </a:solidFill>
                <a:effectLst/>
                <a:latin typeface="var(--jp-content-font-family)"/>
              </a:rPr>
              <a:t>DATA IS MISSING COMPLETELY AT RANDOM</a:t>
            </a:r>
          </a:p>
          <a:p>
            <a:pPr algn="l"/>
            <a:r>
              <a:rPr lang="en-US" sz="1000" b="0" i="0" dirty="0">
                <a:solidFill>
                  <a:schemeClr val="bg1"/>
                </a:solidFill>
                <a:effectLst/>
                <a:latin typeface="var(--jp-content-font-family)"/>
              </a:rPr>
              <a:t>Multiple Imputation by Chained Equations (MICE):</a:t>
            </a:r>
            <a:br>
              <a:rPr lang="en-US" sz="1000" b="0" i="0" dirty="0">
                <a:solidFill>
                  <a:schemeClr val="bg1"/>
                </a:solidFill>
                <a:effectLst/>
                <a:latin typeface="var(--jp-content-font-family)"/>
              </a:rPr>
            </a:br>
            <a:r>
              <a:rPr lang="en-US" sz="1000" b="0" i="0" dirty="0">
                <a:solidFill>
                  <a:schemeClr val="bg1"/>
                </a:solidFill>
                <a:effectLst/>
                <a:latin typeface="var(--jp-content-font-family)"/>
              </a:rPr>
              <a:t>Pros: Captures relationships between variables, provides multiple imputations for uncertainty estimation.</a:t>
            </a:r>
            <a:br>
              <a:rPr lang="en-US" sz="1000" b="0" i="0" dirty="0">
                <a:solidFill>
                  <a:schemeClr val="bg1"/>
                </a:solidFill>
                <a:effectLst/>
                <a:latin typeface="var(--jp-content-font-family)"/>
              </a:rPr>
            </a:br>
            <a:r>
              <a:rPr lang="en-US" sz="1000" b="0" i="0" dirty="0">
                <a:solidFill>
                  <a:schemeClr val="bg1"/>
                </a:solidFill>
                <a:effectLst/>
                <a:latin typeface="var(--jp-content-font-family)"/>
              </a:rPr>
              <a:t>Cons: Computationally intensive</a:t>
            </a:r>
          </a:p>
          <a:p>
            <a:pPr algn="l"/>
            <a:endParaRPr lang="en-IN" sz="1200" b="1" dirty="0">
              <a:solidFill>
                <a:schemeClr val="bg1"/>
              </a:solidFill>
            </a:endParaRPr>
          </a:p>
          <a:p>
            <a:pPr algn="l"/>
            <a:r>
              <a:rPr lang="en-IN" sz="1000" b="0" i="0" dirty="0">
                <a:solidFill>
                  <a:schemeClr val="bg1"/>
                </a:solidFill>
                <a:effectLst/>
                <a:latin typeface="Courier New" panose="02070309020205020404" pitchFamily="49" charset="0"/>
              </a:rPr>
              <a:t>"AMT_REQ_CREDIT_BUREAU_HOUR" ,"AMT_REQ_CREDIT_BUREAU_DAY", "AMT_REQ_CREDIT_BUREAU_WEEK", "AMT_REQ_CREDIT_BUREAU_MON", "AMT_REQ_CREDIT_BUREAU_QRT", "AMT_REQ_CREDIT_BUREAU_YEAR"</a:t>
            </a:r>
            <a:endParaRPr lang="en-IN" sz="1000" b="1" i="0" dirty="0">
              <a:solidFill>
                <a:schemeClr val="bg1"/>
              </a:solidFill>
              <a:effectLst/>
            </a:endParaRPr>
          </a:p>
        </p:txBody>
      </p:sp>
      <p:pic>
        <p:nvPicPr>
          <p:cNvPr id="39" name="Picture 38">
            <a:extLst>
              <a:ext uri="{FF2B5EF4-FFF2-40B4-BE49-F238E27FC236}">
                <a16:creationId xmlns:a16="http://schemas.microsoft.com/office/drawing/2014/main" id="{547A9028-1A55-57EF-B376-E7B24C44DB3F}"/>
              </a:ext>
            </a:extLst>
          </p:cNvPr>
          <p:cNvPicPr>
            <a:picLocks noChangeAspect="1"/>
          </p:cNvPicPr>
          <p:nvPr/>
        </p:nvPicPr>
        <p:blipFill>
          <a:blip r:embed="rId10"/>
          <a:stretch>
            <a:fillRect/>
          </a:stretch>
        </p:blipFill>
        <p:spPr>
          <a:xfrm>
            <a:off x="158753" y="760298"/>
            <a:ext cx="3926369" cy="3676282"/>
          </a:xfrm>
          <a:prstGeom prst="rect">
            <a:avLst/>
          </a:prstGeom>
          <a:ln>
            <a:solidFill>
              <a:srgbClr val="A8B5D6"/>
            </a:solidFill>
          </a:ln>
        </p:spPr>
      </p:pic>
      <p:graphicFrame>
        <p:nvGraphicFramePr>
          <p:cNvPr id="44" name="Chart 43">
            <a:extLst>
              <a:ext uri="{FF2B5EF4-FFF2-40B4-BE49-F238E27FC236}">
                <a16:creationId xmlns:a16="http://schemas.microsoft.com/office/drawing/2014/main" id="{E38118D6-8A11-8088-C8AE-AF92FC4F36D8}"/>
              </a:ext>
            </a:extLst>
          </p:cNvPr>
          <p:cNvGraphicFramePr>
            <a:graphicFrameLocks/>
          </p:cNvGraphicFramePr>
          <p:nvPr>
            <p:extLst>
              <p:ext uri="{D42A27DB-BD31-4B8C-83A1-F6EECF244321}">
                <p14:modId xmlns:p14="http://schemas.microsoft.com/office/powerpoint/2010/main" val="651179685"/>
              </p:ext>
            </p:extLst>
          </p:nvPr>
        </p:nvGraphicFramePr>
        <p:xfrm>
          <a:off x="8084262" y="760298"/>
          <a:ext cx="1982765" cy="17332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340539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53EA7A-2B3D-7F47-423E-83C932F798DF}"/>
              </a:ext>
            </a:extLst>
          </p:cNvPr>
          <p:cNvSpPr/>
          <p:nvPr/>
        </p:nvSpPr>
        <p:spPr>
          <a:xfrm>
            <a:off x="7176292" y="0"/>
            <a:ext cx="5015708" cy="6858000"/>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TextBox 14">
            <a:extLst>
              <a:ext uri="{FF2B5EF4-FFF2-40B4-BE49-F238E27FC236}">
                <a16:creationId xmlns:a16="http://schemas.microsoft.com/office/drawing/2014/main" id="{CBCAA092-A79E-8B79-C69D-357B05DC3EA0}"/>
              </a:ext>
            </a:extLst>
          </p:cNvPr>
          <p:cNvSpPr txBox="1"/>
          <p:nvPr/>
        </p:nvSpPr>
        <p:spPr>
          <a:xfrm>
            <a:off x="7465749" y="76751"/>
            <a:ext cx="4637111" cy="4985980"/>
          </a:xfrm>
          <a:prstGeom prst="rect">
            <a:avLst/>
          </a:prstGeom>
          <a:noFill/>
        </p:spPr>
        <p:txBody>
          <a:bodyPr wrap="square">
            <a:spAutoFit/>
          </a:bodyPr>
          <a:lstStyle/>
          <a:p>
            <a:pPr algn="l"/>
            <a:r>
              <a:rPr lang="en-IN" sz="1000" b="1" i="0" dirty="0">
                <a:solidFill>
                  <a:schemeClr val="bg1"/>
                </a:solidFill>
                <a:effectLst/>
                <a:latin typeface="system-ui"/>
              </a:rPr>
              <a:t>NAME_TYPE_SUITE</a:t>
            </a:r>
          </a:p>
          <a:p>
            <a:pPr algn="l"/>
            <a:endParaRPr lang="en-IN" sz="1000" b="1" dirty="0">
              <a:solidFill>
                <a:schemeClr val="bg1"/>
              </a:solidFill>
              <a:latin typeface="system-ui"/>
            </a:endParaRPr>
          </a:p>
          <a:p>
            <a:pPr marL="171450" indent="-171450" algn="l">
              <a:buFont typeface="Arial" panose="020B0604020202020204" pitchFamily="34" charset="0"/>
              <a:buChar char="•"/>
            </a:pPr>
            <a:r>
              <a:rPr lang="en-US" sz="1000" b="0" i="0" dirty="0">
                <a:solidFill>
                  <a:schemeClr val="bg1"/>
                </a:solidFill>
                <a:effectLst/>
              </a:rPr>
              <a:t>NAME_TYPE_SUITE","CNT_FAM_MEMBERS","CNT_CHILDREN", "NAME_FAMILY_STATUS", "AMT_INCOME_TOTAL", "NAME_EDUCATION_TYPE", "DAYS_EMPLOYED", "DAYS_BIRTH", "OCCUPATION_TYPE", "ORGANIZATION_TYPE“</a:t>
            </a:r>
            <a:endParaRPr lang="en-US" sz="1000" dirty="0">
              <a:solidFill>
                <a:schemeClr val="bg1"/>
              </a:solidFill>
            </a:endParaRPr>
          </a:p>
          <a:p>
            <a:pPr marL="171450" indent="-171450" algn="l">
              <a:buFont typeface="Arial" panose="020B0604020202020204" pitchFamily="34" charset="0"/>
              <a:buChar char="•"/>
            </a:pPr>
            <a:r>
              <a:rPr lang="en-US" sz="1000" b="1" i="0" dirty="0">
                <a:solidFill>
                  <a:schemeClr val="bg1"/>
                </a:solidFill>
                <a:effectLst/>
              </a:rPr>
              <a:t>Decision tree imputation</a:t>
            </a:r>
            <a:endParaRPr lang="en-US" sz="1000" b="1" dirty="0">
              <a:solidFill>
                <a:schemeClr val="bg1"/>
              </a:solidFill>
            </a:endParaRPr>
          </a:p>
          <a:p>
            <a:pPr marL="171450" indent="-171450" algn="l">
              <a:buFont typeface="Arial" panose="020B0604020202020204" pitchFamily="34" charset="0"/>
              <a:buChar char="•"/>
            </a:pPr>
            <a:r>
              <a:rPr lang="en-US" sz="1000" b="1" i="0" dirty="0">
                <a:solidFill>
                  <a:schemeClr val="bg1"/>
                </a:solidFill>
                <a:effectLst/>
              </a:rPr>
              <a:t>VALUES LESS THAN  5%</a:t>
            </a:r>
          </a:p>
          <a:p>
            <a:pPr marL="171450" indent="-171450" algn="l">
              <a:buFont typeface="Arial" panose="020B0604020202020204" pitchFamily="34" charset="0"/>
              <a:buChar char="•"/>
            </a:pPr>
            <a:r>
              <a:rPr lang="en-US" sz="1000" dirty="0">
                <a:solidFill>
                  <a:schemeClr val="bg1"/>
                </a:solidFill>
              </a:rPr>
              <a:t>Columns with missing values  less than 10%:</a:t>
            </a:r>
          </a:p>
          <a:p>
            <a:pPr algn="l"/>
            <a:endParaRPr lang="en-US" sz="1000" dirty="0">
              <a:solidFill>
                <a:schemeClr val="bg1"/>
              </a:solidFill>
            </a:endParaRPr>
          </a:p>
          <a:p>
            <a:pPr marL="171450" indent="-171450" algn="l">
              <a:buFont typeface="Arial" panose="020B0604020202020204" pitchFamily="34" charset="0"/>
              <a:buChar char="•"/>
            </a:pPr>
            <a:r>
              <a:rPr lang="en-US" sz="1000" dirty="0">
                <a:solidFill>
                  <a:schemeClr val="bg1"/>
                </a:solidFill>
              </a:rPr>
              <a:t>'AMT_ANNUITY’ </a:t>
            </a:r>
          </a:p>
          <a:p>
            <a:pPr marL="171450" indent="-171450" algn="l">
              <a:buFont typeface="Arial" panose="020B0604020202020204" pitchFamily="34" charset="0"/>
              <a:buChar char="•"/>
            </a:pPr>
            <a:r>
              <a:rPr lang="en-US" sz="1000" dirty="0">
                <a:solidFill>
                  <a:schemeClr val="bg1"/>
                </a:solidFill>
              </a:rPr>
              <a:t>'AMT_GOODS_PRICE’</a:t>
            </a:r>
          </a:p>
          <a:p>
            <a:pPr marL="171450" indent="-171450" algn="l">
              <a:buFont typeface="Arial" panose="020B0604020202020204" pitchFamily="34" charset="0"/>
              <a:buChar char="•"/>
            </a:pPr>
            <a:r>
              <a:rPr lang="en-US" sz="1000" dirty="0">
                <a:solidFill>
                  <a:schemeClr val="bg1"/>
                </a:solidFill>
              </a:rPr>
              <a:t>'CNT_FAM_MEMBERS’</a:t>
            </a:r>
          </a:p>
          <a:p>
            <a:pPr algn="l"/>
            <a:endParaRPr lang="en-US" sz="1000" b="1" dirty="0">
              <a:solidFill>
                <a:schemeClr val="bg1"/>
              </a:solidFill>
            </a:endParaRPr>
          </a:p>
          <a:p>
            <a:r>
              <a:rPr lang="en-IN" sz="1000" b="1" dirty="0">
                <a:solidFill>
                  <a:schemeClr val="bg1"/>
                </a:solidFill>
              </a:rPr>
              <a:t>DROPPED "FLAG_MOBIL“ since all the values were 1</a:t>
            </a:r>
          </a:p>
          <a:p>
            <a:endParaRPr lang="en-IN" sz="1000" dirty="0">
              <a:solidFill>
                <a:schemeClr val="bg1"/>
              </a:solidFill>
            </a:endParaRPr>
          </a:p>
          <a:p>
            <a:r>
              <a:rPr lang="en-IN" sz="1000" dirty="0">
                <a:solidFill>
                  <a:schemeClr val="bg1"/>
                </a:solidFill>
              </a:rPr>
              <a:t>COLUMNS related to house were having very high null values</a:t>
            </a:r>
          </a:p>
          <a:p>
            <a:endParaRPr lang="en-IN" sz="1000" dirty="0">
              <a:solidFill>
                <a:schemeClr val="bg1"/>
              </a:solidFill>
            </a:endParaRPr>
          </a:p>
          <a:p>
            <a:pPr marL="171450" indent="-171450" algn="l">
              <a:buFont typeface="Arial" panose="020B0604020202020204" pitchFamily="34" charset="0"/>
              <a:buChar char="•"/>
            </a:pPr>
            <a:r>
              <a:rPr lang="en-US" sz="1000" b="0" i="0" dirty="0">
                <a:solidFill>
                  <a:schemeClr val="bg1"/>
                </a:solidFill>
                <a:effectLst/>
                <a:latin typeface="system-ui"/>
              </a:rPr>
              <a:t>"FLAG_OWN_REALTY" checks whether Does the client has a property or not</a:t>
            </a:r>
          </a:p>
          <a:p>
            <a:pPr marL="171450" indent="-171450" algn="l">
              <a:buFont typeface="Arial" panose="020B0604020202020204" pitchFamily="34" charset="0"/>
              <a:buChar char="•"/>
            </a:pPr>
            <a:r>
              <a:rPr lang="en-US" sz="1000" b="0" i="0" dirty="0">
                <a:solidFill>
                  <a:schemeClr val="bg1"/>
                </a:solidFill>
                <a:effectLst/>
                <a:latin typeface="system-ui"/>
              </a:rPr>
              <a:t>"NAME_HOUSING_TYPE": What is the housing situation of the client (renting, living with parents, ...)</a:t>
            </a:r>
          </a:p>
          <a:p>
            <a:pPr marL="171450" indent="-171450" algn="l">
              <a:buFont typeface="Arial" panose="020B0604020202020204" pitchFamily="34" charset="0"/>
              <a:buChar char="•"/>
            </a:pPr>
            <a:r>
              <a:rPr lang="en-US" sz="1000" b="0" i="0" dirty="0">
                <a:solidFill>
                  <a:schemeClr val="bg1"/>
                </a:solidFill>
                <a:effectLst/>
                <a:latin typeface="system-ui"/>
              </a:rPr>
              <a:t>Conclusions</a:t>
            </a:r>
          </a:p>
          <a:p>
            <a:pPr marL="171450" indent="-171450" algn="l">
              <a:buFont typeface="Arial" panose="020B0604020202020204" pitchFamily="34" charset="0"/>
              <a:buChar char="•"/>
            </a:pPr>
            <a:r>
              <a:rPr lang="en-US" sz="1000" b="0" i="0" dirty="0">
                <a:solidFill>
                  <a:schemeClr val="bg1"/>
                </a:solidFill>
                <a:effectLst/>
                <a:latin typeface="system-ui"/>
              </a:rPr>
              <a:t>Surprisingly people who are having the required conditions have missing info regarding the houses</a:t>
            </a:r>
          </a:p>
          <a:p>
            <a:pPr marL="171450" indent="-171450" algn="l">
              <a:buFont typeface="Arial" panose="020B0604020202020204" pitchFamily="34" charset="0"/>
              <a:buChar char="•"/>
            </a:pPr>
            <a:r>
              <a:rPr lang="en-US" sz="1000" b="0" i="0" dirty="0">
                <a:solidFill>
                  <a:schemeClr val="bg1"/>
                </a:solidFill>
                <a:effectLst/>
                <a:latin typeface="system-ui"/>
              </a:rPr>
              <a:t>This may be because these info might not be required when apply for different types of loans</a:t>
            </a:r>
          </a:p>
          <a:p>
            <a:pPr marL="171450" indent="-171450" algn="l">
              <a:buFont typeface="Arial" panose="020B0604020202020204" pitchFamily="34" charset="0"/>
              <a:buChar char="•"/>
            </a:pPr>
            <a:r>
              <a:rPr lang="en-US" sz="1000" b="0" i="0" dirty="0">
                <a:solidFill>
                  <a:schemeClr val="bg1"/>
                </a:solidFill>
                <a:effectLst/>
                <a:latin typeface="system-ui"/>
              </a:rPr>
              <a:t>Such a kind of information are available in case of people who are applying for housing loans</a:t>
            </a:r>
          </a:p>
          <a:p>
            <a:pPr marL="171450" indent="-171450" algn="l">
              <a:buFont typeface="Arial" panose="020B0604020202020204" pitchFamily="34" charset="0"/>
              <a:buChar char="•"/>
            </a:pPr>
            <a:r>
              <a:rPr lang="en-US" sz="1000" b="0" i="0" dirty="0">
                <a:solidFill>
                  <a:schemeClr val="bg1"/>
                </a:solidFill>
                <a:effectLst/>
                <a:latin typeface="system-ui"/>
              </a:rPr>
              <a:t>Here I am dropping these columns</a:t>
            </a:r>
          </a:p>
          <a:p>
            <a:pPr algn="l"/>
            <a:endParaRPr lang="en-US" sz="1000" dirty="0"/>
          </a:p>
          <a:p>
            <a:pPr algn="l"/>
            <a:endParaRPr lang="en-US" sz="1800" b="1" dirty="0">
              <a:solidFill>
                <a:schemeClr val="bg1"/>
              </a:solidFill>
            </a:endParaRPr>
          </a:p>
        </p:txBody>
      </p:sp>
      <p:sp>
        <p:nvSpPr>
          <p:cNvPr id="29" name="TextBox 28">
            <a:extLst>
              <a:ext uri="{FF2B5EF4-FFF2-40B4-BE49-F238E27FC236}">
                <a16:creationId xmlns:a16="http://schemas.microsoft.com/office/drawing/2014/main" id="{A90143DD-9780-9AA4-C5D7-4E042B0CED4E}"/>
              </a:ext>
            </a:extLst>
          </p:cNvPr>
          <p:cNvSpPr txBox="1"/>
          <p:nvPr/>
        </p:nvSpPr>
        <p:spPr>
          <a:xfrm>
            <a:off x="7456238" y="4853927"/>
            <a:ext cx="4555250" cy="830997"/>
          </a:xfrm>
          <a:prstGeom prst="rect">
            <a:avLst/>
          </a:prstGeom>
          <a:noFill/>
        </p:spPr>
        <p:txBody>
          <a:bodyPr wrap="square" rtlCol="0">
            <a:spAutoFit/>
          </a:bodyPr>
          <a:lstStyle/>
          <a:p>
            <a:pPr marL="171450" indent="-171450">
              <a:buFont typeface="Arial" panose="020B0604020202020204" pitchFamily="34" charset="0"/>
              <a:buChar char="•"/>
            </a:pPr>
            <a:r>
              <a:rPr lang="en-IN" sz="1000" dirty="0">
                <a:solidFill>
                  <a:schemeClr val="bg1"/>
                </a:solidFill>
              </a:rPr>
              <a:t>binary columns which were having individual values only were  dropped</a:t>
            </a:r>
          </a:p>
          <a:p>
            <a:pPr marL="171450" indent="-171450">
              <a:buFont typeface="Arial" panose="020B0604020202020204" pitchFamily="34" charset="0"/>
              <a:buChar char="•"/>
            </a:pPr>
            <a:r>
              <a:rPr lang="en-IN" sz="1000" dirty="0">
                <a:solidFill>
                  <a:schemeClr val="bg1"/>
                </a:solidFill>
              </a:rPr>
              <a:t>More than 3 which was showing irregular shapes were clubbed together</a:t>
            </a:r>
          </a:p>
          <a:p>
            <a:pPr marL="171450" indent="-171450">
              <a:buFont typeface="Arial" panose="020B0604020202020204" pitchFamily="34" charset="0"/>
              <a:buChar char="•"/>
            </a:pPr>
            <a:r>
              <a:rPr lang="en-IN" sz="1000" dirty="0">
                <a:solidFill>
                  <a:schemeClr val="bg1"/>
                </a:solidFill>
              </a:rPr>
              <a:t>All the categorical columns were then encoded</a:t>
            </a:r>
          </a:p>
          <a:p>
            <a:r>
              <a:rPr lang="en-IN" dirty="0"/>
              <a:t> </a:t>
            </a:r>
          </a:p>
        </p:txBody>
      </p:sp>
      <p:pic>
        <p:nvPicPr>
          <p:cNvPr id="8" name="Picture 7">
            <a:extLst>
              <a:ext uri="{FF2B5EF4-FFF2-40B4-BE49-F238E27FC236}">
                <a16:creationId xmlns:a16="http://schemas.microsoft.com/office/drawing/2014/main" id="{73196DFA-1671-2076-1B0C-7E77AFABEAD6}"/>
              </a:ext>
            </a:extLst>
          </p:cNvPr>
          <p:cNvPicPr>
            <a:picLocks noChangeAspect="1"/>
          </p:cNvPicPr>
          <p:nvPr/>
        </p:nvPicPr>
        <p:blipFill rotWithShape="1">
          <a:blip r:embed="rId2"/>
          <a:srcRect l="529" t="4817" r="6659" b="-4817"/>
          <a:stretch/>
        </p:blipFill>
        <p:spPr>
          <a:xfrm>
            <a:off x="3817995" y="214642"/>
            <a:ext cx="2881223" cy="1506105"/>
          </a:xfrm>
          <a:prstGeom prst="rect">
            <a:avLst/>
          </a:prstGeom>
          <a:ln>
            <a:solidFill>
              <a:schemeClr val="bg1">
                <a:lumMod val="75000"/>
              </a:schemeClr>
            </a:solidFill>
          </a:ln>
        </p:spPr>
      </p:pic>
      <p:pic>
        <p:nvPicPr>
          <p:cNvPr id="12" name="Picture 11">
            <a:extLst>
              <a:ext uri="{FF2B5EF4-FFF2-40B4-BE49-F238E27FC236}">
                <a16:creationId xmlns:a16="http://schemas.microsoft.com/office/drawing/2014/main" id="{4D3527E1-D0BE-37C0-F829-5FFFCC18AAC2}"/>
              </a:ext>
            </a:extLst>
          </p:cNvPr>
          <p:cNvPicPr>
            <a:picLocks noChangeAspect="1"/>
          </p:cNvPicPr>
          <p:nvPr/>
        </p:nvPicPr>
        <p:blipFill>
          <a:blip r:embed="rId3"/>
          <a:stretch>
            <a:fillRect/>
          </a:stretch>
        </p:blipFill>
        <p:spPr>
          <a:xfrm>
            <a:off x="4808046" y="3554199"/>
            <a:ext cx="1975683" cy="1953731"/>
          </a:xfrm>
          <a:prstGeom prst="rect">
            <a:avLst/>
          </a:prstGeom>
        </p:spPr>
      </p:pic>
      <p:pic>
        <p:nvPicPr>
          <p:cNvPr id="13" name="Picture 12">
            <a:extLst>
              <a:ext uri="{FF2B5EF4-FFF2-40B4-BE49-F238E27FC236}">
                <a16:creationId xmlns:a16="http://schemas.microsoft.com/office/drawing/2014/main" id="{5ABD79CA-9705-C5AA-5933-086D93DABFE0}"/>
              </a:ext>
            </a:extLst>
          </p:cNvPr>
          <p:cNvPicPr>
            <a:picLocks noChangeAspect="1"/>
          </p:cNvPicPr>
          <p:nvPr/>
        </p:nvPicPr>
        <p:blipFill>
          <a:blip r:embed="rId4"/>
          <a:stretch>
            <a:fillRect/>
          </a:stretch>
        </p:blipFill>
        <p:spPr>
          <a:xfrm>
            <a:off x="63474" y="5821344"/>
            <a:ext cx="3145310" cy="1036656"/>
          </a:xfrm>
          <a:prstGeom prst="rect">
            <a:avLst/>
          </a:prstGeom>
        </p:spPr>
      </p:pic>
      <p:pic>
        <p:nvPicPr>
          <p:cNvPr id="14" name="Picture 13">
            <a:extLst>
              <a:ext uri="{FF2B5EF4-FFF2-40B4-BE49-F238E27FC236}">
                <a16:creationId xmlns:a16="http://schemas.microsoft.com/office/drawing/2014/main" id="{FD4766F4-E239-C1CC-345A-DEAECF392A39}"/>
              </a:ext>
            </a:extLst>
          </p:cNvPr>
          <p:cNvPicPr>
            <a:picLocks noChangeAspect="1"/>
          </p:cNvPicPr>
          <p:nvPr/>
        </p:nvPicPr>
        <p:blipFill>
          <a:blip r:embed="rId5"/>
          <a:stretch>
            <a:fillRect/>
          </a:stretch>
        </p:blipFill>
        <p:spPr>
          <a:xfrm>
            <a:off x="3383828" y="5821344"/>
            <a:ext cx="2928554" cy="1036656"/>
          </a:xfrm>
          <a:prstGeom prst="rect">
            <a:avLst/>
          </a:prstGeom>
        </p:spPr>
      </p:pic>
      <p:pic>
        <p:nvPicPr>
          <p:cNvPr id="16" name="Picture 3">
            <a:extLst>
              <a:ext uri="{FF2B5EF4-FFF2-40B4-BE49-F238E27FC236}">
                <a16:creationId xmlns:a16="http://schemas.microsoft.com/office/drawing/2014/main" id="{4328C72A-FC5D-F636-C38D-2F4BCBB87B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140" y="1805773"/>
            <a:ext cx="1420843" cy="151614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7A75039-86C2-FF26-F3BC-15E5989219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5388" y="1821227"/>
            <a:ext cx="1416103" cy="151108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7">
            <a:extLst>
              <a:ext uri="{FF2B5EF4-FFF2-40B4-BE49-F238E27FC236}">
                <a16:creationId xmlns:a16="http://schemas.microsoft.com/office/drawing/2014/main" id="{A21C9121-0E30-96C9-DD3E-BDFFD79139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896" y="1893369"/>
            <a:ext cx="1450642" cy="15110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9">
            <a:extLst>
              <a:ext uri="{FF2B5EF4-FFF2-40B4-BE49-F238E27FC236}">
                <a16:creationId xmlns:a16="http://schemas.microsoft.com/office/drawing/2014/main" id="{869465CD-3250-3D63-AF8A-12706E2844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8046" y="1877454"/>
            <a:ext cx="1891172" cy="154291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F4B8F207-3281-CED8-5E40-9232CEB87E16}"/>
              </a:ext>
            </a:extLst>
          </p:cNvPr>
          <p:cNvPicPr>
            <a:picLocks noChangeAspect="1"/>
          </p:cNvPicPr>
          <p:nvPr/>
        </p:nvPicPr>
        <p:blipFill>
          <a:blip r:embed="rId10"/>
          <a:stretch>
            <a:fillRect/>
          </a:stretch>
        </p:blipFill>
        <p:spPr>
          <a:xfrm>
            <a:off x="2633" y="3561160"/>
            <a:ext cx="1975683" cy="1930237"/>
          </a:xfrm>
          <a:prstGeom prst="rect">
            <a:avLst/>
          </a:prstGeom>
        </p:spPr>
      </p:pic>
      <p:pic>
        <p:nvPicPr>
          <p:cNvPr id="21" name="Picture 20">
            <a:extLst>
              <a:ext uri="{FF2B5EF4-FFF2-40B4-BE49-F238E27FC236}">
                <a16:creationId xmlns:a16="http://schemas.microsoft.com/office/drawing/2014/main" id="{FB0AA901-A2F5-E535-9B5F-09A9287877C3}"/>
              </a:ext>
            </a:extLst>
          </p:cNvPr>
          <p:cNvPicPr>
            <a:picLocks noChangeAspect="1"/>
          </p:cNvPicPr>
          <p:nvPr/>
        </p:nvPicPr>
        <p:blipFill>
          <a:blip r:embed="rId11"/>
          <a:stretch>
            <a:fillRect/>
          </a:stretch>
        </p:blipFill>
        <p:spPr>
          <a:xfrm>
            <a:off x="2370656" y="3561161"/>
            <a:ext cx="1975682" cy="1946769"/>
          </a:xfrm>
          <a:prstGeom prst="rect">
            <a:avLst/>
          </a:prstGeom>
        </p:spPr>
      </p:pic>
      <p:sp>
        <p:nvSpPr>
          <p:cNvPr id="22" name="TextBox 21">
            <a:extLst>
              <a:ext uri="{FF2B5EF4-FFF2-40B4-BE49-F238E27FC236}">
                <a16:creationId xmlns:a16="http://schemas.microsoft.com/office/drawing/2014/main" id="{13CF3938-A3BC-4E29-5E29-C712182614EC}"/>
              </a:ext>
            </a:extLst>
          </p:cNvPr>
          <p:cNvSpPr txBox="1"/>
          <p:nvPr/>
        </p:nvSpPr>
        <p:spPr>
          <a:xfrm>
            <a:off x="202003" y="191925"/>
            <a:ext cx="2615960" cy="369332"/>
          </a:xfrm>
          <a:prstGeom prst="rect">
            <a:avLst/>
          </a:prstGeom>
          <a:noFill/>
          <a:ln>
            <a:solidFill>
              <a:schemeClr val="tx1"/>
            </a:solidFill>
          </a:ln>
        </p:spPr>
        <p:txBody>
          <a:bodyPr wrap="square" rtlCol="0">
            <a:spAutoFit/>
          </a:bodyPr>
          <a:lstStyle/>
          <a:p>
            <a:r>
              <a:rPr lang="en-US" sz="1800" b="1" kern="0" dirty="0">
                <a:effectLst/>
                <a:latin typeface="Calibri" panose="020F0502020204030204" pitchFamily="34" charset="0"/>
                <a:ea typeface="Calibri" panose="020F0502020204030204" pitchFamily="34" charset="0"/>
              </a:rPr>
              <a:t>HANDLING OUTLIERS</a:t>
            </a:r>
            <a:endParaRPr lang="en-IN" b="1" dirty="0"/>
          </a:p>
        </p:txBody>
      </p:sp>
    </p:spTree>
    <p:extLst>
      <p:ext uri="{BB962C8B-B14F-4D97-AF65-F5344CB8AC3E}">
        <p14:creationId xmlns:p14="http://schemas.microsoft.com/office/powerpoint/2010/main" val="6251449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BC5F29-4353-23B9-739E-968A524102BD}"/>
              </a:ext>
            </a:extLst>
          </p:cNvPr>
          <p:cNvPicPr>
            <a:picLocks noChangeAspect="1"/>
          </p:cNvPicPr>
          <p:nvPr/>
        </p:nvPicPr>
        <p:blipFill>
          <a:blip r:embed="rId2"/>
          <a:stretch>
            <a:fillRect/>
          </a:stretch>
        </p:blipFill>
        <p:spPr>
          <a:xfrm>
            <a:off x="8957094" y="305064"/>
            <a:ext cx="3062019" cy="3038968"/>
          </a:xfrm>
          <a:prstGeom prst="rect">
            <a:avLst/>
          </a:prstGeom>
        </p:spPr>
      </p:pic>
      <p:pic>
        <p:nvPicPr>
          <p:cNvPr id="8" name="Picture 7">
            <a:extLst>
              <a:ext uri="{FF2B5EF4-FFF2-40B4-BE49-F238E27FC236}">
                <a16:creationId xmlns:a16="http://schemas.microsoft.com/office/drawing/2014/main" id="{5342D9FB-FE9A-8F30-EC1A-449996AF0887}"/>
              </a:ext>
            </a:extLst>
          </p:cNvPr>
          <p:cNvPicPr>
            <a:picLocks noChangeAspect="1"/>
          </p:cNvPicPr>
          <p:nvPr/>
        </p:nvPicPr>
        <p:blipFill>
          <a:blip r:embed="rId3"/>
          <a:stretch>
            <a:fillRect/>
          </a:stretch>
        </p:blipFill>
        <p:spPr>
          <a:xfrm>
            <a:off x="8978446" y="3429000"/>
            <a:ext cx="3040667" cy="2963174"/>
          </a:xfrm>
          <a:prstGeom prst="rect">
            <a:avLst/>
          </a:prstGeom>
        </p:spPr>
      </p:pic>
      <p:sp>
        <p:nvSpPr>
          <p:cNvPr id="9" name="Rectangle 8">
            <a:extLst>
              <a:ext uri="{FF2B5EF4-FFF2-40B4-BE49-F238E27FC236}">
                <a16:creationId xmlns:a16="http://schemas.microsoft.com/office/drawing/2014/main" id="{8A3A5AF9-B861-C260-2DEE-7794A0E02B1E}"/>
              </a:ext>
            </a:extLst>
          </p:cNvPr>
          <p:cNvSpPr/>
          <p:nvPr/>
        </p:nvSpPr>
        <p:spPr>
          <a:xfrm>
            <a:off x="0" y="0"/>
            <a:ext cx="8758687" cy="6858000"/>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87BC71CD-FFF7-3379-F504-D607A753F8B0}"/>
              </a:ext>
            </a:extLst>
          </p:cNvPr>
          <p:cNvSpPr txBox="1"/>
          <p:nvPr/>
        </p:nvSpPr>
        <p:spPr>
          <a:xfrm>
            <a:off x="172886" y="610128"/>
            <a:ext cx="8065339" cy="5791329"/>
          </a:xfrm>
          <a:prstGeom prst="rect">
            <a:avLst/>
          </a:prstGeom>
          <a:noFill/>
        </p:spPr>
        <p:txBody>
          <a:bodyPr wrap="square">
            <a:spAutoFit/>
          </a:bodyPr>
          <a:lstStyle/>
          <a:p>
            <a:r>
              <a:rPr lang="en-IN" sz="1000" b="1" dirty="0">
                <a:solidFill>
                  <a:schemeClr val="bg1"/>
                </a:solidFill>
              </a:rPr>
              <a:t>1. Numerical Input, Numerical Output</a:t>
            </a:r>
          </a:p>
          <a:p>
            <a:endParaRPr lang="en-IN" sz="1000" dirty="0">
              <a:solidFill>
                <a:schemeClr val="bg1"/>
              </a:solidFill>
            </a:endParaRPr>
          </a:p>
          <a:p>
            <a:r>
              <a:rPr lang="en-IN" sz="1000" dirty="0">
                <a:solidFill>
                  <a:schemeClr val="bg1"/>
                </a:solidFill>
              </a:rPr>
              <a:t>This is a regression predictive </a:t>
            </a:r>
            <a:r>
              <a:rPr lang="en-IN" sz="1000" dirty="0" err="1">
                <a:solidFill>
                  <a:schemeClr val="bg1"/>
                </a:solidFill>
              </a:rPr>
              <a:t>modeling</a:t>
            </a:r>
            <a:r>
              <a:rPr lang="en-IN" sz="1000" dirty="0">
                <a:solidFill>
                  <a:schemeClr val="bg1"/>
                </a:solidFill>
              </a:rPr>
              <a:t> problem with numerical input variables.</a:t>
            </a:r>
          </a:p>
          <a:p>
            <a:r>
              <a:rPr lang="en-IN" sz="1000" dirty="0">
                <a:solidFill>
                  <a:schemeClr val="bg1"/>
                </a:solidFill>
              </a:rPr>
              <a:t>The most common techniques are to use a correlation coefficient, such as Pearson’s for a linear correlation, or rank-based methods for a nonlinear correlation.</a:t>
            </a:r>
          </a:p>
          <a:p>
            <a:r>
              <a:rPr lang="en-IN" sz="1000" dirty="0">
                <a:solidFill>
                  <a:schemeClr val="bg1"/>
                </a:solidFill>
              </a:rPr>
              <a:t>•	Pearson’s correlation coefficient (linear).</a:t>
            </a:r>
          </a:p>
          <a:p>
            <a:r>
              <a:rPr lang="en-IN" sz="1000" dirty="0">
                <a:solidFill>
                  <a:schemeClr val="bg1"/>
                </a:solidFill>
              </a:rPr>
              <a:t>•	Spearman’s rank coefficient (nonlinear)</a:t>
            </a:r>
          </a:p>
          <a:p>
            <a:endParaRPr lang="en-IN" sz="1000" dirty="0">
              <a:solidFill>
                <a:schemeClr val="bg1"/>
              </a:solidFill>
            </a:endParaRPr>
          </a:p>
          <a:p>
            <a:endParaRPr lang="en-IN" sz="1000" dirty="0">
              <a:solidFill>
                <a:schemeClr val="bg1"/>
              </a:solidFill>
            </a:endParaRPr>
          </a:p>
          <a:p>
            <a:pPr algn="just" fontAlgn="base">
              <a:lnSpc>
                <a:spcPts val="1800"/>
              </a:lnSpc>
              <a:spcAft>
                <a:spcPts val="600"/>
              </a:spcAft>
            </a:pPr>
            <a:r>
              <a:rPr lang="en-IN" sz="1000" b="1"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2. Numerical Input, Categorical Output </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Aft>
                <a:spcPts val="600"/>
              </a:spcAft>
            </a:pPr>
            <a:r>
              <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is a classification predictive modeling problem with numerical input variables. This might be the most common example of a classification problem. Again, the most common techniques are correlation based, although in this case, they must take the categorical target into account.</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Aft>
                <a:spcPts val="600"/>
              </a:spcAft>
            </a:pPr>
            <a:r>
              <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ANOVA correlation coefficient (linear).</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Aft>
                <a:spcPts val="600"/>
              </a:spcAft>
            </a:pPr>
            <a:r>
              <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Kendall’s rank coefficient (nonlinear).</a:t>
            </a:r>
          </a:p>
          <a:p>
            <a:pPr algn="just" fontAlgn="base">
              <a:lnSpc>
                <a:spcPts val="1800"/>
              </a:lnSpc>
              <a:spcAft>
                <a:spcPts val="600"/>
              </a:spcAft>
            </a:pPr>
            <a:r>
              <a:rPr lang="en-IN" sz="1000" b="1" dirty="0">
                <a:solidFill>
                  <a:srgbClr val="629DD1"/>
                </a:solidFill>
                <a:effectLst/>
                <a:latin typeface="Helvetica" panose="020B0604020202020204" pitchFamily="34" charset="0"/>
                <a:ea typeface="Times New Roman" panose="02020603050405020304" pitchFamily="18" charset="0"/>
                <a:cs typeface="Times New Roman" panose="02020603050405020304" pitchFamily="18" charset="0"/>
              </a:rPr>
              <a:t>3. Categorical Input, Numerical Output</a:t>
            </a:r>
            <a:endParaRPr lang="en-IN" sz="1000" dirty="0">
              <a:solidFill>
                <a:srgbClr val="629DD1"/>
              </a:solidFill>
              <a:effectLst/>
              <a:latin typeface="Calibri" panose="020F0502020204030204" pitchFamily="34" charset="0"/>
              <a:ea typeface="Calibri" panose="020F0502020204030204" pitchFamily="34" charset="0"/>
              <a:cs typeface="Times New Roman" panose="02020603050405020304" pitchFamily="18" charset="0"/>
            </a:endParaRPr>
          </a:p>
          <a:p>
            <a:pPr algn="just" fontAlgn="base">
              <a:lnSpc>
                <a:spcPts val="1800"/>
              </a:lnSpc>
              <a:spcAft>
                <a:spcPts val="600"/>
              </a:spcAft>
            </a:pPr>
            <a:r>
              <a:rPr lang="en-IN" sz="1000" dirty="0">
                <a:solidFill>
                  <a:srgbClr val="629DD1"/>
                </a:solidFill>
                <a:effectLst/>
                <a:latin typeface="Calibri" panose="020F0502020204030204" pitchFamily="34" charset="0"/>
                <a:ea typeface="Times New Roman" panose="02020603050405020304" pitchFamily="18" charset="0"/>
                <a:cs typeface="Calibri" panose="020F0502020204030204" pitchFamily="34" charset="0"/>
              </a:rPr>
              <a:t>This is a regression predictive </a:t>
            </a:r>
            <a:r>
              <a:rPr lang="en-IN" sz="1000" dirty="0" err="1">
                <a:solidFill>
                  <a:srgbClr val="629DD1"/>
                </a:solidFill>
                <a:effectLst/>
                <a:latin typeface="Calibri" panose="020F0502020204030204" pitchFamily="34" charset="0"/>
                <a:ea typeface="Times New Roman" panose="02020603050405020304" pitchFamily="18" charset="0"/>
                <a:cs typeface="Calibri" panose="020F0502020204030204" pitchFamily="34" charset="0"/>
              </a:rPr>
              <a:t>modeling</a:t>
            </a:r>
            <a:r>
              <a:rPr lang="en-IN" sz="1000" dirty="0">
                <a:solidFill>
                  <a:srgbClr val="629DD1"/>
                </a:solidFill>
                <a:effectLst/>
                <a:latin typeface="Calibri" panose="020F0502020204030204" pitchFamily="34" charset="0"/>
                <a:ea typeface="Times New Roman" panose="02020603050405020304" pitchFamily="18" charset="0"/>
                <a:cs typeface="Calibri" panose="020F0502020204030204" pitchFamily="34" charset="0"/>
              </a:rPr>
              <a:t> problem with categorical input variables. This is a strange example of a regression problem (e.g. you would not encounter it often). Nevertheless, you can use the same “Numerical Input, Categorical Output” methods (described above), but in reverse.</a:t>
            </a:r>
          </a:p>
          <a:p>
            <a:pPr algn="just" fontAlgn="base">
              <a:lnSpc>
                <a:spcPts val="1800"/>
              </a:lnSpc>
              <a:spcAft>
                <a:spcPts val="600"/>
              </a:spcAft>
            </a:pPr>
            <a:r>
              <a:rPr lang="en-IN" sz="1000" b="1"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4. Categorical Input, Categorical Output</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fontAlgn="base">
              <a:lnSpc>
                <a:spcPts val="1800"/>
              </a:lnSpc>
              <a:spcAft>
                <a:spcPts val="1440"/>
              </a:spcAft>
            </a:pPr>
            <a:r>
              <a:rPr lang="en-IN" sz="1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This is a classification predictive </a:t>
            </a:r>
            <a:r>
              <a:rPr lang="en-IN" sz="1000" dirty="0" err="1">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modeling</a:t>
            </a:r>
            <a:r>
              <a:rPr lang="en-IN" sz="1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problem with categorical input variables. The most common correlation measure for categorical data is the </a:t>
            </a:r>
            <a:r>
              <a:rPr lang="en-IN" sz="1000" u="none" strike="noStrike"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hlinkClick r:id="rId4">
                  <a:extLst>
                    <a:ext uri="{A12FA001-AC4F-418D-AE19-62706E023703}">
                      <ahyp:hlinkClr xmlns:ahyp="http://schemas.microsoft.com/office/drawing/2018/hyperlinkcolor" val="tx"/>
                    </a:ext>
                  </a:extLst>
                </a:hlinkClick>
              </a:rPr>
              <a:t>chi-squared test</a:t>
            </a:r>
            <a:r>
              <a:rPr lang="en-IN" sz="1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You can also use mutual information (information gain) from the field of information theory.</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10000"/>
              </a:lnSpc>
              <a:spcAft>
                <a:spcPts val="600"/>
              </a:spcAft>
              <a:buSzPts val="1000"/>
              <a:buFont typeface="Symbol" panose="05050102010706020507" pitchFamily="18" charset="2"/>
              <a:buChar char=""/>
              <a:tabLst>
                <a:tab pos="457200" algn="l"/>
              </a:tabLst>
            </a:pPr>
            <a:r>
              <a:rPr lang="en-IN" sz="1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Chi-Squared test (contingency tables).</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10000"/>
              </a:lnSpc>
              <a:spcAft>
                <a:spcPts val="600"/>
              </a:spcAft>
              <a:buSzPts val="1000"/>
              <a:buFont typeface="Symbol" panose="05050102010706020507" pitchFamily="18" charset="2"/>
              <a:buChar char=""/>
              <a:tabLst>
                <a:tab pos="457200" algn="l"/>
              </a:tabLst>
            </a:pPr>
            <a:r>
              <a:rPr lang="en-IN" sz="1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Mutual Information.</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fontAlgn="base">
              <a:lnSpc>
                <a:spcPts val="1800"/>
              </a:lnSpc>
              <a:spcAft>
                <a:spcPts val="1440"/>
              </a:spcAft>
            </a:pPr>
            <a:r>
              <a:rPr lang="en-IN" sz="1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In fact, mutual information is a powerful method that may prove useful for both categorical and numerical data, e.g. it is agnostic to the data types.</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Aft>
                <a:spcPts val="600"/>
              </a:spcAft>
            </a:pP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sz="1000" dirty="0">
              <a:solidFill>
                <a:schemeClr val="bg1"/>
              </a:solidFill>
            </a:endParaRPr>
          </a:p>
        </p:txBody>
      </p:sp>
      <p:sp>
        <p:nvSpPr>
          <p:cNvPr id="13" name="TextBox 12">
            <a:extLst>
              <a:ext uri="{FF2B5EF4-FFF2-40B4-BE49-F238E27FC236}">
                <a16:creationId xmlns:a16="http://schemas.microsoft.com/office/drawing/2014/main" id="{CFD2E18B-58B0-E810-3963-75C863C09B6A}"/>
              </a:ext>
            </a:extLst>
          </p:cNvPr>
          <p:cNvSpPr txBox="1"/>
          <p:nvPr/>
        </p:nvSpPr>
        <p:spPr>
          <a:xfrm>
            <a:off x="172887" y="120398"/>
            <a:ext cx="2242509" cy="369332"/>
          </a:xfrm>
          <a:prstGeom prst="rect">
            <a:avLst/>
          </a:prstGeom>
          <a:noFill/>
          <a:ln>
            <a:solidFill>
              <a:schemeClr val="bg1"/>
            </a:solidFill>
          </a:ln>
        </p:spPr>
        <p:txBody>
          <a:bodyPr wrap="square" rtlCol="0">
            <a:spAutoFit/>
          </a:bodyPr>
          <a:lstStyle/>
          <a:p>
            <a:r>
              <a:rPr lang="en-US" sz="1800" b="1" kern="0" dirty="0">
                <a:solidFill>
                  <a:schemeClr val="bg1"/>
                </a:solidFill>
                <a:effectLst/>
                <a:latin typeface="Calibri" panose="020F0502020204030204" pitchFamily="34" charset="0"/>
                <a:ea typeface="Calibri" panose="020F0502020204030204" pitchFamily="34" charset="0"/>
              </a:rPr>
              <a:t>HANDLING OUTLIERS</a:t>
            </a:r>
            <a:endParaRPr lang="en-IN" b="1" dirty="0">
              <a:solidFill>
                <a:schemeClr val="bg1"/>
              </a:solidFill>
            </a:endParaRPr>
          </a:p>
        </p:txBody>
      </p:sp>
    </p:spTree>
    <p:extLst>
      <p:ext uri="{BB962C8B-B14F-4D97-AF65-F5344CB8AC3E}">
        <p14:creationId xmlns:p14="http://schemas.microsoft.com/office/powerpoint/2010/main" val="27428991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4912</TotalTime>
  <Words>3733</Words>
  <Application>Microsoft Office PowerPoint</Application>
  <PresentationFormat>Widescreen</PresentationFormat>
  <Paragraphs>573</Paragraphs>
  <Slides>15</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15</vt:i4>
      </vt:variant>
    </vt:vector>
  </HeadingPairs>
  <TitlesOfParts>
    <vt:vector size="31" baseType="lpstr">
      <vt:lpstr>굴림</vt:lpstr>
      <vt:lpstr>Aharoni</vt:lpstr>
      <vt:lpstr>Arial</vt:lpstr>
      <vt:lpstr>Calibri</vt:lpstr>
      <vt:lpstr>Calibri Light</vt:lpstr>
      <vt:lpstr>Courier New</vt:lpstr>
      <vt:lpstr>Franklin Gothic Demi Cond</vt:lpstr>
      <vt:lpstr>Helvetica</vt:lpstr>
      <vt:lpstr>Söhne</vt:lpstr>
      <vt:lpstr>Symbol</vt:lpstr>
      <vt:lpstr>system-ui</vt:lpstr>
      <vt:lpstr>var(--jp-content-font-family)</vt:lpstr>
      <vt:lpstr>Verdana</vt:lpstr>
      <vt:lpstr>Wingdings</vt:lpstr>
      <vt:lpstr>zeitung</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Vasudev R</dc:creator>
  <cp:lastModifiedBy>Vasudev R</cp:lastModifiedBy>
  <cp:revision>39</cp:revision>
  <dcterms:created xsi:type="dcterms:W3CDTF">2024-01-26T20:43:42Z</dcterms:created>
  <dcterms:modified xsi:type="dcterms:W3CDTF">2024-02-27T11:01:13Z</dcterms:modified>
</cp:coreProperties>
</file>